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53"/>
  </p:notesMasterIdLst>
  <p:handoutMasterIdLst>
    <p:handoutMasterId r:id="rId54"/>
  </p:handoutMasterIdLst>
  <p:sldIdLst>
    <p:sldId id="363" r:id="rId2"/>
    <p:sldId id="430" r:id="rId3"/>
    <p:sldId id="520" r:id="rId4"/>
    <p:sldId id="505" r:id="rId5"/>
    <p:sldId id="492" r:id="rId6"/>
    <p:sldId id="494" r:id="rId7"/>
    <p:sldId id="445" r:id="rId8"/>
    <p:sldId id="407" r:id="rId9"/>
    <p:sldId id="412" r:id="rId10"/>
    <p:sldId id="477" r:id="rId11"/>
    <p:sldId id="447" r:id="rId12"/>
    <p:sldId id="414" r:id="rId13"/>
    <p:sldId id="465" r:id="rId14"/>
    <p:sldId id="485" r:id="rId15"/>
    <p:sldId id="486" r:id="rId16"/>
    <p:sldId id="487" r:id="rId17"/>
    <p:sldId id="488" r:id="rId18"/>
    <p:sldId id="479" r:id="rId19"/>
    <p:sldId id="480" r:id="rId20"/>
    <p:sldId id="481" r:id="rId21"/>
    <p:sldId id="482" r:id="rId22"/>
    <p:sldId id="508" r:id="rId23"/>
    <p:sldId id="483" r:id="rId24"/>
    <p:sldId id="484" r:id="rId25"/>
    <p:sldId id="476" r:id="rId26"/>
    <p:sldId id="442" r:id="rId27"/>
    <p:sldId id="444" r:id="rId28"/>
    <p:sldId id="443" r:id="rId29"/>
    <p:sldId id="403" r:id="rId30"/>
    <p:sldId id="404" r:id="rId31"/>
    <p:sldId id="489" r:id="rId32"/>
    <p:sldId id="516" r:id="rId33"/>
    <p:sldId id="517" r:id="rId34"/>
    <p:sldId id="518" r:id="rId35"/>
    <p:sldId id="364" r:id="rId36"/>
    <p:sldId id="365" r:id="rId37"/>
    <p:sldId id="397" r:id="rId38"/>
    <p:sldId id="399" r:id="rId39"/>
    <p:sldId id="519" r:id="rId40"/>
    <p:sldId id="432" r:id="rId41"/>
    <p:sldId id="433" r:id="rId42"/>
    <p:sldId id="434" r:id="rId43"/>
    <p:sldId id="436" r:id="rId44"/>
    <p:sldId id="439" r:id="rId45"/>
    <p:sldId id="440" r:id="rId46"/>
    <p:sldId id="441" r:id="rId47"/>
    <p:sldId id="449" r:id="rId48"/>
    <p:sldId id="451" r:id="rId49"/>
    <p:sldId id="452" r:id="rId50"/>
    <p:sldId id="507" r:id="rId51"/>
    <p:sldId id="506" r:id="rId5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nnie.jones" initials="BDJ" lastIdx="1" clrIdx="0"/>
  <p:cmAuthor id="7" name="Rosemary Collins" initials="RC" lastIdx="32" clrIdx="7">
    <p:extLst/>
  </p:cmAuthor>
  <p:cmAuthor id="1" name="Amy Bitterman" initials="AB" lastIdx="44" clrIdx="1"/>
  <p:cmAuthor id="8" name="Aaron Petrillo" initials="AP [2]" lastIdx="1" clrIdx="8">
    <p:extLst/>
  </p:cmAuthor>
  <p:cmAuthor id="2" name="U.S. Department of Education" initials="UDoE" lastIdx="19" clrIdx="2"/>
  <p:cmAuthor id="3" name="BDJ" initials="BDJ" lastIdx="1" clrIdx="3"/>
  <p:cmAuthor id="4" name="Michelle Bloom" initials="MB" lastIdx="7" clrIdx="4">
    <p:extLst/>
  </p:cmAuthor>
  <p:cmAuthor id="5" name="Michelle Bloom" initials="MB [2]" lastIdx="1" clrIdx="5">
    <p:extLst/>
  </p:cmAuthor>
  <p:cmAuthor id="6" name="Aaron Petrillo" initials="AP" lastIdx="20"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352"/>
    <a:srgbClr val="ACCBF9"/>
    <a:srgbClr val="1A88AD"/>
    <a:srgbClr val="BCC9E2"/>
    <a:srgbClr val="1E60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2" autoAdjust="0"/>
    <p:restoredTop sz="89671" autoAdjust="0"/>
  </p:normalViewPr>
  <p:slideViewPr>
    <p:cSldViewPr>
      <p:cViewPr varScale="1">
        <p:scale>
          <a:sx n="83" d="100"/>
          <a:sy n="83" d="100"/>
        </p:scale>
        <p:origin x="1272"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3264" y="36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900" tIns="46950" rIns="93900" bIns="46950" rtlCol="0"/>
          <a:lstStyle>
            <a:lvl1pPr algn="r">
              <a:defRPr sz="1200"/>
            </a:lvl1pPr>
          </a:lstStyle>
          <a:p>
            <a:fld id="{0F8813D8-8A98-460D-81D4-72C70E4D7405}" type="datetimeFigureOut">
              <a:rPr lang="en-US" smtClean="0"/>
              <a:pPr/>
              <a:t>1/29/19</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900" tIns="46950" rIns="93900" bIns="46950" rtlCol="0" anchor="b"/>
          <a:lstStyle>
            <a:lvl1pPr algn="r">
              <a:defRPr sz="1200"/>
            </a:lvl1pPr>
          </a:lstStyle>
          <a:p>
            <a:fld id="{CA0EDE7E-E212-4495-BCA2-5713ED66EEA4}" type="slidenum">
              <a:rPr lang="en-US" smtClean="0"/>
              <a:pPr/>
              <a:t>‹#›</a:t>
            </a:fld>
            <a:endParaRPr lang="en-US" dirty="0"/>
          </a:p>
        </p:txBody>
      </p:sp>
    </p:spTree>
    <p:extLst>
      <p:ext uri="{BB962C8B-B14F-4D97-AF65-F5344CB8AC3E}">
        <p14:creationId xmlns:p14="http://schemas.microsoft.com/office/powerpoint/2010/main" val="285031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900" tIns="46950" rIns="93900" bIns="46950" rtlCol="0"/>
          <a:lstStyle>
            <a:lvl1pPr algn="r">
              <a:defRPr sz="1200"/>
            </a:lvl1pPr>
          </a:lstStyle>
          <a:p>
            <a:fld id="{A005CAA2-D0F4-4FD7-938B-19F89EC3E682}" type="datetimeFigureOut">
              <a:rPr lang="en-US" smtClean="0"/>
              <a:pPr/>
              <a:t>1/29/19</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900" tIns="46950" rIns="93900" bIns="4695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900" tIns="46950" rIns="93900" bIns="4695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900" tIns="46950" rIns="93900" bIns="46950" rtlCol="0" anchor="b"/>
          <a:lstStyle>
            <a:lvl1pPr algn="r">
              <a:defRPr sz="1200"/>
            </a:lvl1pPr>
          </a:lstStyle>
          <a:p>
            <a:fld id="{E86AF46F-95C2-4F68-8F66-EE18049CE23B}" type="slidenum">
              <a:rPr lang="en-US" smtClean="0"/>
              <a:pPr/>
              <a:t>‹#›</a:t>
            </a:fld>
            <a:endParaRPr lang="en-US" dirty="0"/>
          </a:p>
        </p:txBody>
      </p:sp>
    </p:spTree>
    <p:extLst>
      <p:ext uri="{BB962C8B-B14F-4D97-AF65-F5344CB8AC3E}">
        <p14:creationId xmlns:p14="http://schemas.microsoft.com/office/powerpoint/2010/main" val="210961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dp.ed.gov/OSEP/Home/Agreemen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a:t>
            </a:fld>
            <a:endParaRPr lang="en-US" dirty="0"/>
          </a:p>
        </p:txBody>
      </p:sp>
    </p:spTree>
    <p:extLst>
      <p:ext uri="{BB962C8B-B14F-4D97-AF65-F5344CB8AC3E}">
        <p14:creationId xmlns:p14="http://schemas.microsoft.com/office/powerpoint/2010/main" val="343437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PSAs and ECs, you must disseminate to scholars copies of the current regulations, 34 CFR part 304, and the frequently asked questions (FAQs). Scholars also have certain requirements they must fulfill if they accept funding.  Please explain clearly to your scholars before they agree to accept funding their service obligation requirements and continue to remind scholars throughout the program about the requirements and that they will need to submit employment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altLang="en-US" dirty="0"/>
              <a:t>The performance measures based on employment data reported by the scholars have suffered in recent years because scholars are not logging into the DCS and submitting their employment information.  You know and see your scholars so please remind them that once they receive the email with instructions for accessing the PDPDCS (which is sent to them as soon as you submit their record in the system) they should login. </a:t>
            </a:r>
            <a:r>
              <a:rPr lang="en-US" sz="1200" kern="1200" dirty="0">
                <a:solidFill>
                  <a:schemeClr val="tx1"/>
                </a:solidFill>
                <a:effectLst/>
                <a:latin typeface="+mn-lt"/>
                <a:ea typeface="+mn-ea"/>
                <a:cs typeface="+mn-cs"/>
              </a:rPr>
              <a:t>Scholars must complete 1 academic year before </a:t>
            </a:r>
            <a:r>
              <a:rPr lang="en-US" sz="1200" u="none" kern="1200" dirty="0">
                <a:solidFill>
                  <a:schemeClr val="tx1"/>
                </a:solidFill>
                <a:effectLst/>
                <a:latin typeface="+mn-lt"/>
                <a:ea typeface="+mn-ea"/>
                <a:cs typeface="+mn-cs"/>
              </a:rPr>
              <a:t>they may begin to fulfill </a:t>
            </a:r>
            <a:r>
              <a:rPr lang="en-US" sz="1200" kern="1200" dirty="0">
                <a:solidFill>
                  <a:schemeClr val="tx1"/>
                </a:solidFill>
                <a:effectLst/>
                <a:latin typeface="+mn-lt"/>
                <a:ea typeface="+mn-ea"/>
                <a:cs typeface="+mn-cs"/>
              </a:rPr>
              <a:t>their obligation through service.  </a:t>
            </a:r>
            <a:r>
              <a:rPr lang="en-US" altLang="en-US" dirty="0"/>
              <a:t>Scholars employed</a:t>
            </a:r>
            <a:r>
              <a:rPr lang="en-US" altLang="en-US" baseline="0" dirty="0"/>
              <a:t> in eligible positions should </a:t>
            </a:r>
            <a:r>
              <a:rPr lang="en-US" altLang="en-US" dirty="0"/>
              <a:t>enter</a:t>
            </a:r>
            <a:r>
              <a:rPr lang="en-US" altLang="en-US" baseline="0" dirty="0"/>
              <a:t> </a:t>
            </a:r>
            <a:r>
              <a:rPr lang="en-US" altLang="en-US" dirty="0"/>
              <a:t>employment information so that there is complete and high-quality data to report for the performance measures and the scholars can receive credit towards their service obligation.  Scholars who do not submit eligible employment information that is verified by their employer by the time their service obligation must be fulfilled are not in compliance and will be referred to the Debt and Payment Management Group for repayment.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10</a:t>
            </a:fld>
            <a:endParaRPr lang="en-US" dirty="0"/>
          </a:p>
        </p:txBody>
      </p:sp>
    </p:spTree>
    <p:extLst>
      <p:ext uri="{BB962C8B-B14F-4D97-AF65-F5344CB8AC3E}">
        <p14:creationId xmlns:p14="http://schemas.microsoft.com/office/powerpoint/2010/main" val="4076262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531D391-99BA-417F-96E7-B1708C116400}"/>
              </a:ext>
            </a:extLst>
          </p:cNvPr>
          <p:cNvSpPr>
            <a:spLocks noGrp="1"/>
          </p:cNvSpPr>
          <p:nvPr>
            <p:ph type="body" idx="1"/>
          </p:nvPr>
        </p:nvSpPr>
        <p:spPr/>
        <p:txBody>
          <a:bodyPr/>
          <a:lstStyle/>
          <a:p>
            <a:r>
              <a:rPr lang="en-US" dirty="0"/>
              <a:t>We often receive questions about how the data submitted to the PDPDCS is used. As a reminder this data is to:</a:t>
            </a:r>
          </a:p>
          <a:p>
            <a:pPr>
              <a:defRPr/>
            </a:pPr>
            <a:r>
              <a:rPr lang="en-US" sz="1200" dirty="0"/>
              <a:t>-Support program performance measures</a:t>
            </a:r>
          </a:p>
          <a:p>
            <a:pPr>
              <a:defRPr/>
            </a:pPr>
            <a:r>
              <a:rPr lang="en-US" sz="1200" dirty="0"/>
              <a:t>-Track service obligation requirements of scholars and report to Accounts Receivable and Bank Management Group (ARBMG) for cash payback when scholars do not comply with service obligation regulations</a:t>
            </a:r>
          </a:p>
          <a:p>
            <a:pPr>
              <a:defRPr/>
            </a:pPr>
            <a:r>
              <a:rPr lang="en-US" sz="1200" dirty="0"/>
              <a:t>-Inform for internal reports, grant monitoring, and program improvement activities</a:t>
            </a:r>
            <a:endParaRPr lang="en-US" dirty="0"/>
          </a:p>
          <a:p>
            <a:endParaRPr lang="en-US" dirty="0"/>
          </a:p>
        </p:txBody>
      </p:sp>
    </p:spTree>
    <p:extLst>
      <p:ext uri="{BB962C8B-B14F-4D97-AF65-F5344CB8AC3E}">
        <p14:creationId xmlns:p14="http://schemas.microsoft.com/office/powerpoint/2010/main" val="2944503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544">
              <a:defRPr/>
            </a:pPr>
            <a:r>
              <a:rPr lang="en-US" dirty="0"/>
              <a:t>Make</a:t>
            </a:r>
            <a:r>
              <a:rPr lang="en-US" baseline="0" dirty="0"/>
              <a:t> sure by the deadline of April 5, 2019 you enter/update and submit records for all currently enrolled scholars and scholars who have graduated or exited prior to completion since your last update to the system. </a:t>
            </a:r>
            <a:r>
              <a:rPr lang="en-US" dirty="0"/>
              <a:t>You</a:t>
            </a:r>
            <a:r>
              <a:rPr lang="en-US" baseline="0" dirty="0"/>
              <a:t> do not need to update records for scholars you have already submitted as graduated or exited prior to completion.  In fact, once you have submitted a record for a scholar with a status of graduated/completed or exited prior to completion you will not be able to edit the record.  If you need to make any changes to these records please contact the Help Desk.</a:t>
            </a:r>
          </a:p>
          <a:p>
            <a:pPr defTabSz="923544">
              <a:defRPr/>
            </a:pPr>
            <a:endParaRPr lang="en-US" baseline="0" dirty="0"/>
          </a:p>
          <a:p>
            <a:pPr defTabSz="923544">
              <a:defRPr/>
            </a:pPr>
            <a:r>
              <a:rPr lang="en-US" baseline="0" dirty="0"/>
              <a:t>Make sure you have no scholars in a pending status by the deadline.  Scholars cannot be left in a pending status for more than 30 days.</a:t>
            </a:r>
          </a:p>
          <a:p>
            <a:pPr defTabSz="923544">
              <a:defRPr/>
            </a:pPr>
            <a:endParaRPr lang="en-US" baseline="0" dirty="0"/>
          </a:p>
          <a:p>
            <a:pPr defTabSz="923544">
              <a:defRPr/>
            </a:pPr>
            <a:r>
              <a:rPr lang="en-US" dirty="0"/>
              <a:t>All noncompliant grantees will be reported to OSEP. Project Officers will</a:t>
            </a:r>
            <a:r>
              <a:rPr lang="en-US" baseline="0" dirty="0"/>
              <a:t> </a:t>
            </a:r>
            <a:r>
              <a:rPr lang="en-US" dirty="0"/>
              <a:t>then</a:t>
            </a:r>
            <a:r>
              <a:rPr lang="en-US" baseline="0" dirty="0"/>
              <a:t> </a:t>
            </a:r>
            <a:r>
              <a:rPr lang="en-US" dirty="0"/>
              <a:t>contact each project director of grants that have not submitted all scholar data to determine what barriers are preventing the grantee from submitting their scholar data as required and in a timely manner. </a:t>
            </a:r>
          </a:p>
          <a:p>
            <a:pPr defTabSz="923544">
              <a:defRPr/>
            </a:pPr>
            <a:endParaRPr lang="en-US" dirty="0"/>
          </a:p>
          <a:p>
            <a:pPr defTabSz="923544">
              <a:defRPr/>
            </a:pPr>
            <a:r>
              <a:rPr lang="en-US" dirty="0"/>
              <a:t>According to section 75.217(d)(3)(ii), the Secretary can consider the failure to submit scholar data in a timely fashion in determining your project’s ability to obtain future grants from OSEP or under any other Department program.</a:t>
            </a:r>
          </a:p>
          <a:p>
            <a:pPr defTabSz="923544">
              <a:defRPr/>
            </a:pPr>
            <a:endParaRPr lang="en-US" dirty="0"/>
          </a:p>
        </p:txBody>
      </p:sp>
      <p:sp>
        <p:nvSpPr>
          <p:cNvPr id="4" name="Slide Number Placeholder 3"/>
          <p:cNvSpPr>
            <a:spLocks noGrp="1"/>
          </p:cNvSpPr>
          <p:nvPr>
            <p:ph type="sldNum" sz="quarter" idx="10"/>
          </p:nvPr>
        </p:nvSpPr>
        <p:spPr/>
        <p:txBody>
          <a:bodyPr/>
          <a:lstStyle/>
          <a:p>
            <a:fld id="{7910D59D-3144-49AC-847D-3F5EC5276F4C}" type="slidenum">
              <a:rPr lang="en-US" smtClean="0"/>
              <a:pPr/>
              <a:t>12</a:t>
            </a:fld>
            <a:endParaRPr lang="en-US"/>
          </a:p>
        </p:txBody>
      </p:sp>
    </p:spTree>
    <p:extLst>
      <p:ext uri="{BB962C8B-B14F-4D97-AF65-F5344CB8AC3E}">
        <p14:creationId xmlns:p14="http://schemas.microsoft.com/office/powerpoint/2010/main" val="1829569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a:t>
            </a:r>
            <a:r>
              <a:rPr lang="en-US" baseline="0" dirty="0"/>
              <a:t> to grantees’ to do list of all the activities they should be completing by the deadline of April 6</a:t>
            </a:r>
            <a:r>
              <a:rPr lang="en-US" baseline="30000" dirty="0"/>
              <a:t>th</a:t>
            </a:r>
            <a:r>
              <a:rPr lang="en-US" baseline="0" dirty="0"/>
              <a:t>.</a:t>
            </a: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13</a:t>
            </a:fld>
            <a:endParaRPr lang="en-US" dirty="0"/>
          </a:p>
        </p:txBody>
      </p:sp>
    </p:spTree>
    <p:extLst>
      <p:ext uri="{BB962C8B-B14F-4D97-AF65-F5344CB8AC3E}">
        <p14:creationId xmlns:p14="http://schemas.microsoft.com/office/powerpoint/2010/main" val="3569981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a secondary user if you want someone else with the grant to be able to enter scholar information. However, the Project Director is held responsible for all data entries.</a:t>
            </a:r>
          </a:p>
          <a:p>
            <a:r>
              <a:rPr lang="en-US" dirty="0"/>
              <a:t>Each person should have a unique log in to the system. Do not share your password with anyone – add a secondary user! PDPDCS is governed</a:t>
            </a:r>
            <a:r>
              <a:rPr lang="en-US" baseline="0" dirty="0"/>
              <a:t> by Federal security regulations; sharing your password violates those Federal security regulations.</a:t>
            </a:r>
          </a:p>
          <a:p>
            <a:endParaRPr lang="en-US" dirty="0"/>
          </a:p>
          <a:p>
            <a:r>
              <a:rPr lang="en-US" dirty="0"/>
              <a:t>Only two people per grant are permitted access.</a:t>
            </a:r>
          </a:p>
          <a:p>
            <a:endParaRPr lang="en-US" dirty="0"/>
          </a:p>
          <a:p>
            <a:r>
              <a:rPr lang="en-US" dirty="0"/>
              <a:t>Demo how to add or</a:t>
            </a:r>
            <a:r>
              <a:rPr lang="en-US" baseline="0" dirty="0"/>
              <a:t> change a secondary user.</a:t>
            </a: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15</a:t>
            </a:fld>
            <a:endParaRPr lang="en-US" dirty="0"/>
          </a:p>
        </p:txBody>
      </p:sp>
    </p:spTree>
    <p:extLst>
      <p:ext uri="{BB962C8B-B14F-4D97-AF65-F5344CB8AC3E}">
        <p14:creationId xmlns:p14="http://schemas.microsoft.com/office/powerpoint/2010/main" val="4266194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544">
              <a:defRPr/>
            </a:pPr>
            <a:r>
              <a:rPr lang="en-US" dirty="0"/>
              <a:t>Remind scholars to login to PDPDCS at least every 6 months to review and update contact and training information and enter employment.</a:t>
            </a:r>
            <a:r>
              <a:rPr lang="en-US" baseline="0" dirty="0"/>
              <a:t> </a:t>
            </a:r>
            <a:r>
              <a:rPr lang="en-US" dirty="0"/>
              <a:t>You will be able to monitor the service obligation status of all scholars in your program.</a:t>
            </a:r>
            <a:r>
              <a:rPr lang="en-US" baseline="0" dirty="0"/>
              <a:t> </a:t>
            </a:r>
            <a:r>
              <a:rPr lang="en-US" dirty="0"/>
              <a:t>Your support will help us ensure OSEP has the data it needs to provide reporting on Program Performance Measures and service obligation results to Federal government authorities</a:t>
            </a:r>
          </a:p>
          <a:p>
            <a:pPr defTabSz="923544">
              <a:defRPr/>
            </a:pPr>
            <a:endParaRPr lang="en-US" dirty="0"/>
          </a:p>
          <a:p>
            <a:pPr defTabSz="923544">
              <a:defRPr/>
            </a:pPr>
            <a:endParaRPr lang="en-US" dirty="0"/>
          </a:p>
          <a:p>
            <a:pPr defTabSz="923544">
              <a:defRPr/>
            </a:pPr>
            <a:r>
              <a:rPr lang="en-US" dirty="0"/>
              <a:t>DEMO view</a:t>
            </a:r>
            <a:r>
              <a:rPr lang="en-US" baseline="0" dirty="0"/>
              <a:t> all scholar records page with list of all scholars and their service obligation status.</a:t>
            </a: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16</a:t>
            </a:fld>
            <a:endParaRPr lang="en-US" dirty="0"/>
          </a:p>
        </p:txBody>
      </p:sp>
    </p:spTree>
    <p:extLst>
      <p:ext uri="{BB962C8B-B14F-4D97-AF65-F5344CB8AC3E}">
        <p14:creationId xmlns:p14="http://schemas.microsoft.com/office/powerpoint/2010/main" val="1638048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shoul</a:t>
            </a:r>
            <a:r>
              <a:rPr lang="en-US" baseline="0" dirty="0"/>
              <a:t>d add new scholar records for scholars not already in the system who have been enrolled in the program for 30 days or more.  (</a:t>
            </a:r>
            <a:r>
              <a:rPr lang="en-US" dirty="0"/>
              <a:t>Demo</a:t>
            </a:r>
            <a:r>
              <a:rPr lang="en-US" baseline="0" dirty="0"/>
              <a:t> clicking on “Add New Scholar Record” entering SSN and getting blank Scholar Record to complete.)</a:t>
            </a: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17</a:t>
            </a:fld>
            <a:endParaRPr lang="en-US" dirty="0"/>
          </a:p>
        </p:txBody>
      </p:sp>
    </p:spTree>
    <p:extLst>
      <p:ext uri="{BB962C8B-B14F-4D97-AF65-F5344CB8AC3E}">
        <p14:creationId xmlns:p14="http://schemas.microsoft.com/office/powerpoint/2010/main" val="1844636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opening the record of a scholar already entered.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Items 5 and 6 in Section G need to be completed each grant budget year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the scholar is enrolled in the program.  The FY in these</a:t>
            </a:r>
            <a:r>
              <a:rPr lang="en-US" sz="1200" kern="1200" baseline="0" dirty="0">
                <a:solidFill>
                  <a:schemeClr val="tx1"/>
                </a:solidFill>
                <a:effectLst/>
                <a:latin typeface="+mn-lt"/>
                <a:ea typeface="+mn-ea"/>
                <a:cs typeface="+mn-cs"/>
              </a:rPr>
              <a:t> items refers to your grants fiscal year which is not necessarily the academic year.  For example, if your grant fiscal year runs from January to December then you should complete these items based on January 1, 2016 through December 31, 2016.  You can find your grant fiscal year in the PDPDCS and the dates of your grant’s FY 2017 were included in the notification email you received last week.  If you have any questions about your grant fiscal year please contact the Help Desk.</a:t>
            </a: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18</a:t>
            </a:fld>
            <a:endParaRPr lang="en-US" dirty="0"/>
          </a:p>
        </p:txBody>
      </p:sp>
    </p:spTree>
    <p:extLst>
      <p:ext uri="{BB962C8B-B14F-4D97-AF65-F5344CB8AC3E}">
        <p14:creationId xmlns:p14="http://schemas.microsoft.com/office/powerpoint/2010/main" val="442306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H</a:t>
            </a:r>
            <a:r>
              <a:rPr lang="en-US" baseline="0" dirty="0"/>
              <a:t>, information about the scholar’s employment during the grant budget year, </a:t>
            </a:r>
            <a:r>
              <a:rPr lang="en-US" sz="1200" kern="1200" dirty="0">
                <a:solidFill>
                  <a:schemeClr val="tx1"/>
                </a:solidFill>
                <a:effectLst/>
                <a:latin typeface="+mn-lt"/>
                <a:ea typeface="+mn-ea"/>
                <a:cs typeface="+mn-cs"/>
              </a:rPr>
              <a:t>also need to be completed each grant budget year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that the scholar is enrolled in the program. </a:t>
            </a: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19</a:t>
            </a:fld>
            <a:endParaRPr lang="en-US" dirty="0"/>
          </a:p>
        </p:txBody>
      </p:sp>
    </p:spTree>
    <p:extLst>
      <p:ext uri="{BB962C8B-B14F-4D97-AF65-F5344CB8AC3E}">
        <p14:creationId xmlns:p14="http://schemas.microsoft.com/office/powerpoint/2010/main" val="4225456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scholars are still enrolled you need to update their accumulated academic years of funding in #3 of Section I and once they have completed one academic</a:t>
            </a:r>
            <a:r>
              <a:rPr lang="en-US" baseline="0" dirty="0"/>
              <a:t> year make sure to indicate that and enter the date in #2.</a:t>
            </a:r>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20</a:t>
            </a:fld>
            <a:endParaRPr lang="en-US" dirty="0"/>
          </a:p>
        </p:txBody>
      </p:sp>
    </p:spTree>
    <p:extLst>
      <p:ext uri="{BB962C8B-B14F-4D97-AF65-F5344CB8AC3E}">
        <p14:creationId xmlns:p14="http://schemas.microsoft.com/office/powerpoint/2010/main" val="178900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910D59D-3144-49AC-847D-3F5EC5276F4C}" type="slidenum">
              <a:rPr lang="en-US" smtClean="0"/>
              <a:pPr/>
              <a:t>2</a:t>
            </a:fld>
            <a:endParaRPr lang="en-US" dirty="0"/>
          </a:p>
        </p:txBody>
      </p:sp>
      <p:sp>
        <p:nvSpPr>
          <p:cNvPr id="3" name="Notes Placeholder 2"/>
          <p:cNvSpPr>
            <a:spLocks noGrp="1"/>
          </p:cNvSpPr>
          <p:nvPr>
            <p:ph type="body" idx="1"/>
          </p:nvPr>
        </p:nvSpPr>
        <p:spPr/>
        <p:txBody>
          <a:bodyPr/>
          <a:lstStyle/>
          <a:p>
            <a:r>
              <a:rPr lang="en-US" dirty="0"/>
              <a:t>Please type your questions directly into the chat box. Thank you!</a:t>
            </a:r>
          </a:p>
          <a:p>
            <a:endParaRPr lang="en-US" dirty="0"/>
          </a:p>
        </p:txBody>
      </p:sp>
    </p:spTree>
    <p:extLst>
      <p:ext uri="{BB962C8B-B14F-4D97-AF65-F5344CB8AC3E}">
        <p14:creationId xmlns:p14="http://schemas.microsoft.com/office/powerpoint/2010/main" val="4015089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When a scholar exits the program the grantee must enter the date of exit and upload the completed and signed exit certification.  For scholars that complete the program grantees enter the degree earned and the area of the degree. (</a:t>
            </a:r>
            <a:r>
              <a:rPr lang="en-US" dirty="0"/>
              <a:t>Demo the items that need to be</a:t>
            </a:r>
            <a:r>
              <a:rPr lang="en-US" baseline="0" dirty="0"/>
              <a:t> completed for scholars who exit.)  </a:t>
            </a:r>
            <a:r>
              <a:rPr lang="en-US" b="1" baseline="0" dirty="0"/>
              <a:t>This is particularly important for grants that are closed.  All scholars must be in an exited/graduated or exited prior to completion status!</a:t>
            </a:r>
            <a:endParaRPr lang="en-US" altLang="en-US" b="1"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21</a:t>
            </a:fld>
            <a:endParaRPr lang="en-US" dirty="0"/>
          </a:p>
        </p:txBody>
      </p:sp>
    </p:spTree>
    <p:extLst>
      <p:ext uri="{BB962C8B-B14F-4D97-AF65-F5344CB8AC3E}">
        <p14:creationId xmlns:p14="http://schemas.microsoft.com/office/powerpoint/2010/main" val="1767515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22</a:t>
            </a:fld>
            <a:endParaRPr lang="en-US" dirty="0"/>
          </a:p>
        </p:txBody>
      </p:sp>
    </p:spTree>
    <p:extLst>
      <p:ext uri="{BB962C8B-B14F-4D97-AF65-F5344CB8AC3E}">
        <p14:creationId xmlns:p14="http://schemas.microsoft.com/office/powerpoint/2010/main" val="2253005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baseline="0" dirty="0"/>
              <a:t>The priority under which you were funded, requires grantees to identify a measure of knowledge and skills attainment in the grant application. OSEP expects that all project directors will have identified at least one measure of skills and knowledge as part of program completion requirements for scholars. </a:t>
            </a:r>
            <a:r>
              <a:rPr lang="en-US" sz="1200" b="0" i="0" u="none" strike="noStrike" kern="1200" baseline="0" dirty="0">
                <a:solidFill>
                  <a:schemeClr val="tx1"/>
                </a:solidFill>
                <a:latin typeface="+mn-lt"/>
                <a:ea typeface="+mn-ea"/>
                <a:cs typeface="+mn-cs"/>
              </a:rPr>
              <a:t>For 7% of scholars (in the FY 2014 data collection), </a:t>
            </a:r>
            <a:r>
              <a:rPr lang="en-US" sz="1200" dirty="0"/>
              <a:t>grantees indicated that the scholars have not taken any measure</a:t>
            </a:r>
            <a:r>
              <a:rPr lang="en-US" sz="1200" baseline="0" dirty="0"/>
              <a:t>s of skills or knowledge or do not know whether the scholars have taken an exam of skills or knowledge.  This data is used for one of the program performance measures, so it is critical that you obtain complete information from your scholars about measures of skills and knowledge – what the measure is and whether or not the scholar passed the measure. </a:t>
            </a:r>
            <a:r>
              <a:rPr lang="en-US" sz="1200" dirty="0"/>
              <a:t>Notify scholars at the beginning of the program that they will be asked to provide licensure test results, or other exams as required under your priority, and the results will be reported in your data collection.</a:t>
            </a:r>
            <a:r>
              <a:rPr lang="en-US" sz="1200" baseline="0" dirty="0"/>
              <a:t> </a:t>
            </a:r>
            <a:r>
              <a:rPr lang="en-US" altLang="en-US" sz="1200" dirty="0"/>
              <a:t>Remember the quality of grantee data influence annual results on program performance measures!</a:t>
            </a:r>
          </a:p>
          <a:p>
            <a:pPr eaLnBrk="1" hangingPunct="1">
              <a:spcBef>
                <a:spcPct val="0"/>
              </a:spcBef>
            </a:pPr>
            <a:endParaRPr lang="en-US" altLang="en-US" dirty="0"/>
          </a:p>
          <a:p>
            <a:pPr eaLnBrk="1" hangingPunct="1">
              <a:spcBef>
                <a:spcPct val="0"/>
              </a:spcBef>
            </a:pPr>
            <a:r>
              <a:rPr lang="en-US" altLang="en-US" baseline="0" dirty="0"/>
              <a:t>A few important things to remember: </a:t>
            </a:r>
          </a:p>
          <a:p>
            <a:pPr eaLnBrk="1" hangingPunct="1">
              <a:spcBef>
                <a:spcPct val="0"/>
              </a:spcBef>
            </a:pPr>
            <a:endParaRPr lang="en-US" altLang="en-US" baseline="0"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a:t>Grantees should note that comprehensive exams, portfolios, practicums, defense of dissertation, thesis and supervisor evaluations are acceptable and are considered grantee specific measures.</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a:t>In some states, certification or licensure requirements necessitate that scholars take some standardized measures, and grantees can use these measures in their reporting. It is not a requirement if you have another measure.</a:t>
            </a:r>
          </a:p>
          <a:p>
            <a:pPr marL="0" marR="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a:t>We continue to have grantees reporting some measures that should </a:t>
            </a:r>
            <a:r>
              <a:rPr lang="en-US" altLang="en-US" b="1" u="sng" dirty="0"/>
              <a:t>not</a:t>
            </a:r>
            <a:r>
              <a:rPr lang="en-US" altLang="en-US" dirty="0"/>
              <a:t> be included. Because we are looking for a measure that is taken towards the end of the scholar’s experience in your program, entrance  and preliminary exams are not acceptable. Individual course exams and grades are also not considered to be cumulative enough as a measure.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23</a:t>
            </a:fld>
            <a:endParaRPr lang="en-US" dirty="0"/>
          </a:p>
        </p:txBody>
      </p:sp>
    </p:spTree>
    <p:extLst>
      <p:ext uri="{BB962C8B-B14F-4D97-AF65-F5344CB8AC3E}">
        <p14:creationId xmlns:p14="http://schemas.microsoft.com/office/powerpoint/2010/main" val="1265356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544">
              <a:defRPr/>
            </a:pPr>
            <a:r>
              <a:rPr lang="en-US" dirty="0"/>
              <a:t>Make</a:t>
            </a:r>
            <a:r>
              <a:rPr lang="en-US" baseline="0" dirty="0"/>
              <a:t> sure by the deadline of April 5, 2019 you enter/update and submit records for all currently enrolled scholars and scholars who have graduated or exited prior to completion since your last update to the system. </a:t>
            </a:r>
            <a:r>
              <a:rPr lang="en-US" dirty="0"/>
              <a:t>You</a:t>
            </a:r>
            <a:r>
              <a:rPr lang="en-US" baseline="0" dirty="0"/>
              <a:t> do not need to update records for scholars you have already submitted as graduated or exited prior to completion.  In fact, once you have submitted a record for a scholar with a status of graduated/completed or exited prior to completion you will not be able to edit the record.  If you need to make any changes to these records please contact the Help Desk.</a:t>
            </a:r>
          </a:p>
          <a:p>
            <a:pPr defTabSz="923544">
              <a:defRPr/>
            </a:pPr>
            <a:endParaRPr lang="en-US" baseline="0" dirty="0"/>
          </a:p>
          <a:p>
            <a:pPr defTabSz="923544">
              <a:defRPr/>
            </a:pPr>
            <a:r>
              <a:rPr lang="en-US" baseline="0" dirty="0"/>
              <a:t>Make sure you have no scholars in a pending status by the deadline.  Scholars cannot be left in a pending status for more than 30 days.</a:t>
            </a:r>
          </a:p>
          <a:p>
            <a:pPr defTabSz="923544">
              <a:defRPr/>
            </a:pPr>
            <a:endParaRPr lang="en-US" baseline="0" dirty="0"/>
          </a:p>
          <a:p>
            <a:pPr defTabSz="923544">
              <a:defRPr/>
            </a:pPr>
            <a:r>
              <a:rPr lang="en-US" dirty="0"/>
              <a:t>All noncompliant grantees will be reported to OSEP. Project Officers will contact then be contacting each project director of grants that have not submitted all scholar data to determine what barriers are preventing the grantee from submitting their scholar data as required and in a timely manner. </a:t>
            </a:r>
          </a:p>
          <a:p>
            <a:pPr defTabSz="923544">
              <a:defRPr/>
            </a:pPr>
            <a:endParaRPr lang="en-US" dirty="0"/>
          </a:p>
          <a:p>
            <a:pPr defTabSz="923544">
              <a:defRPr/>
            </a:pPr>
            <a:r>
              <a:rPr lang="en-US" dirty="0"/>
              <a:t>According to section 75.217(d)(3)(ii), the Secretary can consider the failure to submit scholar data in a timely fashion in determining your project’s ability to obtain future grants from OSEP or under any other Department program.</a:t>
            </a:r>
          </a:p>
          <a:p>
            <a:pPr defTabSz="923544">
              <a:defRPr/>
            </a:pPr>
            <a:endParaRPr lang="en-US" dirty="0"/>
          </a:p>
        </p:txBody>
      </p:sp>
      <p:sp>
        <p:nvSpPr>
          <p:cNvPr id="4" name="Slide Number Placeholder 3"/>
          <p:cNvSpPr>
            <a:spLocks noGrp="1"/>
          </p:cNvSpPr>
          <p:nvPr>
            <p:ph type="sldNum" sz="quarter" idx="10"/>
          </p:nvPr>
        </p:nvSpPr>
        <p:spPr/>
        <p:txBody>
          <a:bodyPr/>
          <a:lstStyle/>
          <a:p>
            <a:fld id="{7910D59D-3144-49AC-847D-3F5EC5276F4C}" type="slidenum">
              <a:rPr lang="en-US" smtClean="0"/>
              <a:pPr/>
              <a:t>24</a:t>
            </a:fld>
            <a:endParaRPr lang="en-US"/>
          </a:p>
        </p:txBody>
      </p:sp>
    </p:spTree>
    <p:extLst>
      <p:ext uri="{BB962C8B-B14F-4D97-AF65-F5344CB8AC3E}">
        <p14:creationId xmlns:p14="http://schemas.microsoft.com/office/powerpoint/2010/main" val="1092809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itchFamily="34" charset="0"/>
              </a:defRPr>
            </a:lvl1pPr>
            <a:lvl2pPr marL="750380" indent="-288608">
              <a:defRPr>
                <a:solidFill>
                  <a:schemeClr val="tx1"/>
                </a:solidFill>
                <a:latin typeface="Franklin Gothic Book" pitchFamily="34" charset="0"/>
              </a:defRPr>
            </a:lvl2pPr>
            <a:lvl3pPr marL="1154430" indent="-230886">
              <a:defRPr>
                <a:solidFill>
                  <a:schemeClr val="tx1"/>
                </a:solidFill>
                <a:latin typeface="Franklin Gothic Book" pitchFamily="34" charset="0"/>
              </a:defRPr>
            </a:lvl3pPr>
            <a:lvl4pPr marL="1616202" indent="-230886">
              <a:defRPr>
                <a:solidFill>
                  <a:schemeClr val="tx1"/>
                </a:solidFill>
                <a:latin typeface="Franklin Gothic Book" pitchFamily="34" charset="0"/>
              </a:defRPr>
            </a:lvl4pPr>
            <a:lvl5pPr marL="2077974" indent="-230886">
              <a:defRPr>
                <a:solidFill>
                  <a:schemeClr val="tx1"/>
                </a:solidFill>
                <a:latin typeface="Franklin Gothic Book" pitchFamily="34" charset="0"/>
              </a:defRPr>
            </a:lvl5pPr>
            <a:lvl6pPr marL="2539746" indent="-230886" fontAlgn="base">
              <a:spcBef>
                <a:spcPct val="0"/>
              </a:spcBef>
              <a:spcAft>
                <a:spcPct val="0"/>
              </a:spcAft>
              <a:defRPr>
                <a:solidFill>
                  <a:schemeClr val="tx1"/>
                </a:solidFill>
                <a:latin typeface="Franklin Gothic Book" pitchFamily="34" charset="0"/>
              </a:defRPr>
            </a:lvl6pPr>
            <a:lvl7pPr marL="3001518" indent="-230886" fontAlgn="base">
              <a:spcBef>
                <a:spcPct val="0"/>
              </a:spcBef>
              <a:spcAft>
                <a:spcPct val="0"/>
              </a:spcAft>
              <a:defRPr>
                <a:solidFill>
                  <a:schemeClr val="tx1"/>
                </a:solidFill>
                <a:latin typeface="Franklin Gothic Book" pitchFamily="34" charset="0"/>
              </a:defRPr>
            </a:lvl7pPr>
            <a:lvl8pPr marL="3463290" indent="-230886" fontAlgn="base">
              <a:spcBef>
                <a:spcPct val="0"/>
              </a:spcBef>
              <a:spcAft>
                <a:spcPct val="0"/>
              </a:spcAft>
              <a:defRPr>
                <a:solidFill>
                  <a:schemeClr val="tx1"/>
                </a:solidFill>
                <a:latin typeface="Franklin Gothic Book" pitchFamily="34" charset="0"/>
              </a:defRPr>
            </a:lvl8pPr>
            <a:lvl9pPr marL="3925062" indent="-230886" fontAlgn="base">
              <a:spcBef>
                <a:spcPct val="0"/>
              </a:spcBef>
              <a:spcAft>
                <a:spcPct val="0"/>
              </a:spcAft>
              <a:defRPr>
                <a:solidFill>
                  <a:schemeClr val="tx1"/>
                </a:solidFill>
                <a:latin typeface="Franklin Gothic Book" pitchFamily="34" charset="0"/>
              </a:defRPr>
            </a:lvl9pPr>
          </a:lstStyle>
          <a:p>
            <a:pPr fontAlgn="base">
              <a:spcBef>
                <a:spcPct val="0"/>
              </a:spcBef>
              <a:spcAft>
                <a:spcPct val="0"/>
              </a:spcAft>
              <a:defRPr/>
            </a:pPr>
            <a:fld id="{06E89B05-C967-4665-8214-9C6629DD73BC}" type="slidenum">
              <a:rPr lang="en-US" smtClean="0">
                <a:latin typeface="Calibri" pitchFamily="34" charset="0"/>
              </a:rPr>
              <a:pPr fontAlgn="base">
                <a:spcBef>
                  <a:spcPct val="0"/>
                </a:spcBef>
                <a:spcAft>
                  <a:spcPct val="0"/>
                </a:spcAft>
                <a:defRPr/>
              </a:pPr>
              <a:t>25</a:t>
            </a:fld>
            <a:endParaRPr lang="en-US">
              <a:latin typeface="Calibri" pitchFamily="34" charset="0"/>
            </a:endParaRPr>
          </a:p>
        </p:txBody>
      </p:sp>
      <p:sp>
        <p:nvSpPr>
          <p:cNvPr id="67588" name="TextBox 2"/>
          <p:cNvSpPr txBox="1">
            <a:spLocks noChangeArrowheads="1"/>
          </p:cNvSpPr>
          <p:nvPr/>
        </p:nvSpPr>
        <p:spPr bwMode="auto">
          <a:xfrm>
            <a:off x="1230796" y="5158582"/>
            <a:ext cx="5077032" cy="20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54" tIns="46177" rIns="92354" bIns="46177">
            <a:spAutoFit/>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r>
              <a:rPr lang="en-US" altLang="en-US" sz="1800"/>
              <a:t>As an OSEP grantee, you are required to submit data for continuation funding and for other reporting, such as performance measures and service obligation. Submitting data on time or the failure to submit data can be considered in determining your ability to obtain future grants not only from OSEP by from other Department programs. </a:t>
            </a:r>
          </a:p>
        </p:txBody>
      </p:sp>
      <p:sp>
        <p:nvSpPr>
          <p:cNvPr id="67589" name="Notes Placeholder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As an OSEP grantee, you are required to submit data for continuation funding and for other reporting, such as performance measures and service obligation.  Failure to submit data or submit data on time can be considered in determining your ability to obtain future grants not only from OSEP by from other Department programs.</a:t>
            </a:r>
          </a:p>
        </p:txBody>
      </p:sp>
    </p:spTree>
    <p:extLst>
      <p:ext uri="{BB962C8B-B14F-4D97-AF65-F5344CB8AC3E}">
        <p14:creationId xmlns:p14="http://schemas.microsoft.com/office/powerpoint/2010/main" val="1267771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178A53D-48F4-4C80-913C-D06BAC2FC1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**Coming soon: Multi-Factor Authentication**</a:t>
            </a:r>
          </a:p>
          <a:p>
            <a:endParaRPr lang="en-US" dirty="0"/>
          </a:p>
        </p:txBody>
      </p:sp>
    </p:spTree>
    <p:extLst>
      <p:ext uri="{BB962C8B-B14F-4D97-AF65-F5344CB8AC3E}">
        <p14:creationId xmlns:p14="http://schemas.microsoft.com/office/powerpoint/2010/main" val="12260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549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476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544">
              <a:defRPr/>
            </a:pPr>
            <a:r>
              <a:rPr lang="en-US" dirty="0"/>
              <a:t>Remind scholars to login to PDPDCS at least every 6 months to review and update contact and training information and enter employment.</a:t>
            </a:r>
            <a:r>
              <a:rPr lang="en-US" baseline="0" dirty="0"/>
              <a:t> </a:t>
            </a:r>
          </a:p>
          <a:p>
            <a:pPr defTabSz="923544">
              <a:defRPr/>
            </a:pPr>
            <a:endParaRPr lang="en-US" baseline="0" dirty="0"/>
          </a:p>
          <a:p>
            <a:pPr defTabSz="923544">
              <a:defRPr/>
            </a:pPr>
            <a:r>
              <a:rPr lang="en-US" dirty="0"/>
              <a:t>You should monitor the service obligation status of all scholars in your program using the summary tables</a:t>
            </a:r>
            <a:r>
              <a:rPr lang="en-US" baseline="0" dirty="0"/>
              <a:t> that display counts of scholars in each service obligation status</a:t>
            </a:r>
            <a:r>
              <a:rPr lang="en-US" dirty="0"/>
              <a:t>.</a:t>
            </a:r>
            <a:r>
              <a:rPr lang="en-US" baseline="0" dirty="0"/>
              <a:t> </a:t>
            </a:r>
            <a:r>
              <a:rPr lang="en-US" dirty="0"/>
              <a:t>Your support will help us ensure OSEP has the data it needs to provide reporting on Program Performance Measures and service obligation results to Federal government authorities.</a:t>
            </a:r>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29</a:t>
            </a:fld>
            <a:endParaRPr lang="en-US" dirty="0"/>
          </a:p>
        </p:txBody>
      </p:sp>
    </p:spTree>
    <p:extLst>
      <p:ext uri="{BB962C8B-B14F-4D97-AF65-F5344CB8AC3E}">
        <p14:creationId xmlns:p14="http://schemas.microsoft.com/office/powerpoint/2010/main" val="2185439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Yes, you should submit all scholar records including scholars who are still enrolled within 30 days of entering</a:t>
            </a:r>
            <a:r>
              <a:rPr lang="en-US" baseline="0" dirty="0"/>
              <a:t> the scholar’s record in the system</a:t>
            </a:r>
            <a:r>
              <a:rPr lang="en-US" dirty="0"/>
              <a:t>. You</a:t>
            </a:r>
            <a:r>
              <a:rPr lang="en-US" baseline="0" dirty="0"/>
              <a:t> will be able to edit your scholar records as long as the scholar has a program status of enrolled. </a:t>
            </a:r>
            <a:endParaRPr lang="en-US" dirty="0"/>
          </a:p>
          <a:p>
            <a:pPr eaLnBrk="1" hangingPunct="1"/>
            <a:endParaRPr lang="en-US" b="0" dirty="0"/>
          </a:p>
          <a:p>
            <a:pPr eaLnBrk="1" hangingPunct="1"/>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30</a:t>
            </a:fld>
            <a:endParaRPr lang="en-US" dirty="0"/>
          </a:p>
        </p:txBody>
      </p:sp>
    </p:spTree>
    <p:extLst>
      <p:ext uri="{BB962C8B-B14F-4D97-AF65-F5344CB8AC3E}">
        <p14:creationId xmlns:p14="http://schemas.microsoft.com/office/powerpoint/2010/main" val="966674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a:t>
            </a:fld>
            <a:endParaRPr lang="en-US" dirty="0"/>
          </a:p>
        </p:txBody>
      </p:sp>
    </p:spTree>
    <p:extLst>
      <p:ext uri="{BB962C8B-B14F-4D97-AF65-F5344CB8AC3E}">
        <p14:creationId xmlns:p14="http://schemas.microsoft.com/office/powerpoint/2010/main" val="556595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changes have been made to the PDPDCS since the data collection period last year. </a:t>
            </a:r>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31</a:t>
            </a:fld>
            <a:endParaRPr lang="en-US" dirty="0"/>
          </a:p>
        </p:txBody>
      </p:sp>
    </p:spTree>
    <p:extLst>
      <p:ext uri="{BB962C8B-B14F-4D97-AF65-F5344CB8AC3E}">
        <p14:creationId xmlns:p14="http://schemas.microsoft.com/office/powerpoint/2010/main" val="3917539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changes have been made to the PDPDCS since last year’s data collection, however the content or method for submitting your data has not change.</a:t>
            </a:r>
          </a:p>
          <a:p>
            <a:r>
              <a:rPr lang="en-US" dirty="0"/>
              <a:t>Our team has shifted its focus towards improving the usability and reliability of the website.</a:t>
            </a:r>
          </a:p>
        </p:txBody>
      </p:sp>
      <p:sp>
        <p:nvSpPr>
          <p:cNvPr id="4" name="Slide Number Placeholder 3"/>
          <p:cNvSpPr>
            <a:spLocks noGrp="1"/>
          </p:cNvSpPr>
          <p:nvPr>
            <p:ph type="sldNum" sz="quarter" idx="5"/>
          </p:nvPr>
        </p:nvSpPr>
        <p:spPr/>
        <p:txBody>
          <a:bodyPr/>
          <a:lstStyle/>
          <a:p>
            <a:fld id="{E86AF46F-95C2-4F68-8F66-EE18049CE23B}" type="slidenum">
              <a:rPr lang="en-US" smtClean="0"/>
              <a:pPr/>
              <a:t>32</a:t>
            </a:fld>
            <a:endParaRPr lang="en-US" dirty="0"/>
          </a:p>
        </p:txBody>
      </p:sp>
    </p:spTree>
    <p:extLst>
      <p:ext uri="{BB962C8B-B14F-4D97-AF65-F5344CB8AC3E}">
        <p14:creationId xmlns:p14="http://schemas.microsoft.com/office/powerpoint/2010/main" val="1037611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Later in 2019 our team will implement an exciting new enhancement to the website which we hope will drastically increase the accuracy and security of the system’s data, while decreasing the level of effort required for you to create and scholar records and agreements. Our team will implement digital versions of the PSA and EC, rather than PDF or Word versions currently available.</a:t>
            </a:r>
          </a:p>
        </p:txBody>
      </p:sp>
      <p:sp>
        <p:nvSpPr>
          <p:cNvPr id="4" name="Slide Number Placeholder 3"/>
          <p:cNvSpPr>
            <a:spLocks noGrp="1"/>
          </p:cNvSpPr>
          <p:nvPr>
            <p:ph type="sldNum" sz="quarter" idx="5"/>
          </p:nvPr>
        </p:nvSpPr>
        <p:spPr/>
        <p:txBody>
          <a:bodyPr/>
          <a:lstStyle/>
          <a:p>
            <a:fld id="{E86AF46F-95C2-4F68-8F66-EE18049CE23B}" type="slidenum">
              <a:rPr lang="en-US" smtClean="0"/>
              <a:pPr/>
              <a:t>33</a:t>
            </a:fld>
            <a:endParaRPr lang="en-US" dirty="0"/>
          </a:p>
        </p:txBody>
      </p:sp>
    </p:spTree>
    <p:extLst>
      <p:ext uri="{BB962C8B-B14F-4D97-AF65-F5344CB8AC3E}">
        <p14:creationId xmlns:p14="http://schemas.microsoft.com/office/powerpoint/2010/main" val="2158516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enhancement will allow you to input the scholar’s information directly into the PDPDCS which will be used to populate the scholar agreements AND the scholar record. This means you will only have to collect and input the information one time and it will match within the system. These digital agreements will remain in the system (although available for download for your own records), drastically reducing the number of security incidents from uploading incorrect agreements.</a:t>
            </a:r>
          </a:p>
          <a:p>
            <a:endParaRPr lang="en-US" dirty="0"/>
          </a:p>
          <a:p>
            <a:r>
              <a:rPr lang="en-US" dirty="0"/>
              <a:t>Over this past year several project directors have accidentally uploaded the incorrect  agreement to a scholar’s record, resulting in a major data security breach, putting the scholar’s PII at risk. This will eliminate that from occurring in the future.</a:t>
            </a:r>
          </a:p>
          <a:p>
            <a:r>
              <a:rPr lang="en-US" dirty="0"/>
              <a:t>For those of you concerned about the process and how it may intersect with your own university’s agreement procedures, we will still allow you to download, print and upload your scholars’ agreements. </a:t>
            </a:r>
          </a:p>
          <a:p>
            <a:endParaRPr lang="en-US" dirty="0"/>
          </a:p>
          <a:p>
            <a:r>
              <a:rPr lang="en-US" dirty="0"/>
              <a:t>We will provide a more detailed description of the process later in the year. We hope to have the enhancement launched in plenty of time to use with your scholars enrolling in the fall semester. </a:t>
            </a:r>
          </a:p>
        </p:txBody>
      </p:sp>
      <p:sp>
        <p:nvSpPr>
          <p:cNvPr id="4" name="Slide Number Placeholder 3"/>
          <p:cNvSpPr>
            <a:spLocks noGrp="1"/>
          </p:cNvSpPr>
          <p:nvPr>
            <p:ph type="sldNum" sz="quarter" idx="5"/>
          </p:nvPr>
        </p:nvSpPr>
        <p:spPr/>
        <p:txBody>
          <a:bodyPr/>
          <a:lstStyle/>
          <a:p>
            <a:fld id="{E86AF46F-95C2-4F68-8F66-EE18049CE23B}" type="slidenum">
              <a:rPr lang="en-US" smtClean="0"/>
              <a:pPr/>
              <a:t>34</a:t>
            </a:fld>
            <a:endParaRPr lang="en-US" dirty="0"/>
          </a:p>
        </p:txBody>
      </p:sp>
    </p:spTree>
    <p:extLst>
      <p:ext uri="{BB962C8B-B14F-4D97-AF65-F5344CB8AC3E}">
        <p14:creationId xmlns:p14="http://schemas.microsoft.com/office/powerpoint/2010/main" val="37375999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910D59D-3144-49AC-847D-3F5EC5276F4C}" type="slidenum">
              <a:rPr lang="en-US" smtClean="0"/>
              <a:pPr/>
              <a:t>35</a:t>
            </a:fld>
            <a:endParaRPr lang="en-US" dirty="0"/>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8416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910D59D-3144-49AC-847D-3F5EC5276F4C}" type="slidenum">
              <a:rPr lang="en-US" smtClean="0"/>
              <a:pPr/>
              <a:t>36</a:t>
            </a:fld>
            <a:endParaRPr lang="en-US" dirty="0"/>
          </a:p>
        </p:txBody>
      </p:sp>
    </p:spTree>
    <p:extLst>
      <p:ext uri="{BB962C8B-B14F-4D97-AF65-F5344CB8AC3E}">
        <p14:creationId xmlns:p14="http://schemas.microsoft.com/office/powerpoint/2010/main" val="3019882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37</a:t>
            </a:fld>
            <a:endParaRPr lang="en-US" dirty="0"/>
          </a:p>
        </p:txBody>
      </p:sp>
    </p:spTree>
    <p:extLst>
      <p:ext uri="{BB962C8B-B14F-4D97-AF65-F5344CB8AC3E}">
        <p14:creationId xmlns:p14="http://schemas.microsoft.com/office/powerpoint/2010/main" val="871380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BDDDC9A3-483F-4A0C-9115-7D6EF8CCF62D}"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extLst>
      <p:ext uri="{BB962C8B-B14F-4D97-AF65-F5344CB8AC3E}">
        <p14:creationId xmlns:p14="http://schemas.microsoft.com/office/powerpoint/2010/main" val="30829219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4C642E2-E293-47BA-BCE5-66A87DD174A6}"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extLst>
      <p:ext uri="{BB962C8B-B14F-4D97-AF65-F5344CB8AC3E}">
        <p14:creationId xmlns:p14="http://schemas.microsoft.com/office/powerpoint/2010/main" val="3153653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4C642E2-E293-47BA-BCE5-66A87DD174A6}"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Tree>
    <p:extLst>
      <p:ext uri="{BB962C8B-B14F-4D97-AF65-F5344CB8AC3E}">
        <p14:creationId xmlns:p14="http://schemas.microsoft.com/office/powerpoint/2010/main" val="73464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4</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According to Section § 304.23 of the 2006 Regulations grantees are required to provide scholars with Pre-Scholarship Agreements and Exit Certifications outlining the terms and conditions of the Personnel Development Program grant funding.</a:t>
            </a:r>
          </a:p>
          <a:p>
            <a:endParaRPr lang="en-US" dirty="0">
              <a:effectLst/>
            </a:endParaRPr>
          </a:p>
          <a:p>
            <a:r>
              <a:rPr lang="en-US" dirty="0">
                <a:effectLst/>
              </a:rPr>
              <a:t>OSEP developed standard pre-scholarship agreements and exit certification templates because in the past some scholars</a:t>
            </a:r>
            <a:r>
              <a:rPr lang="en-US" baseline="0" dirty="0">
                <a:effectLst/>
              </a:rPr>
              <a:t> </a:t>
            </a:r>
            <a:r>
              <a:rPr lang="en-US" dirty="0">
                <a:effectLst/>
              </a:rPr>
              <a:t>were not been provided pre-scholarship agreements or exit certifications</a:t>
            </a:r>
            <a:r>
              <a:rPr lang="en-US" baseline="0" dirty="0">
                <a:effectLst/>
              </a:rPr>
              <a:t> or the agreements/certifications were vague or inaccurate. </a:t>
            </a:r>
            <a:r>
              <a:rPr lang="en-US" dirty="0">
                <a:effectLst/>
              </a:rPr>
              <a:t>Grantees</a:t>
            </a:r>
            <a:r>
              <a:rPr lang="en-US" baseline="0" dirty="0">
                <a:effectLst/>
              </a:rPr>
              <a:t> </a:t>
            </a:r>
            <a:r>
              <a:rPr lang="en-US" dirty="0">
                <a:effectLst/>
              </a:rPr>
              <a:t>are responsible for the accuracy and maintenance of these documents for funded scholars.</a:t>
            </a:r>
            <a:r>
              <a:rPr lang="en-US" baseline="0" dirty="0">
                <a:effectLst/>
              </a:rPr>
              <a:t> </a:t>
            </a:r>
            <a:r>
              <a:rPr lang="en-US" dirty="0">
                <a:effectLst/>
              </a:rPr>
              <a:t>To supplement the pre-scholarship agreements and exit certifications, grantees must also disseminate copies of the regulations/requirements and frequently asked questions (FAQs), to scholars.</a:t>
            </a:r>
          </a:p>
          <a:p>
            <a:pPr eaLnBrk="1" hangingPunct="1"/>
            <a:endParaRPr lang="en-US" dirty="0"/>
          </a:p>
          <a:p>
            <a:pPr eaLnBrk="1" hangingPunct="1"/>
            <a:r>
              <a:rPr lang="en-US" dirty="0"/>
              <a:t>Grantees must be using the approved OMB forms found on the website in the “</a:t>
            </a:r>
            <a:r>
              <a:rPr lang="en-US" b="0" dirty="0">
                <a:effectLst/>
              </a:rPr>
              <a:t>Pre-Scholarship Agreements and Exit Certifications” section - </a:t>
            </a:r>
            <a:r>
              <a:rPr lang="en-US" dirty="0">
                <a:hlinkClick r:id="rId3" tooltip="Link to the DCS webiste Pre-Scholarships and Exit Certifications Page"/>
              </a:rPr>
              <a:t>https://pdp.ed.gov/OSEP/Home/Agreements</a:t>
            </a:r>
            <a:endParaRPr lang="en-US" dirty="0"/>
          </a:p>
          <a:p>
            <a:pPr eaLnBrk="1" hangingPunct="1"/>
            <a:r>
              <a:rPr lang="en-US" dirty="0"/>
              <a:t>Later in the presentation we will describe future enhancements to the PDPDCS, allowing you to complete both agreements digitally.</a:t>
            </a:r>
          </a:p>
        </p:txBody>
      </p:sp>
    </p:spTree>
    <p:extLst>
      <p:ext uri="{BB962C8B-B14F-4D97-AF65-F5344CB8AC3E}">
        <p14:creationId xmlns:p14="http://schemas.microsoft.com/office/powerpoint/2010/main" val="7446156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4C642E2-E293-47BA-BCE5-66A87DD174A6}"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extLst>
      <p:ext uri="{BB962C8B-B14F-4D97-AF65-F5344CB8AC3E}">
        <p14:creationId xmlns:p14="http://schemas.microsoft.com/office/powerpoint/2010/main" val="78626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4C642E2-E293-47BA-BCE5-66A87DD174A6}" type="slidenum">
              <a:rPr lang="en-US" altLang="en-US">
                <a:latin typeface="Calibri" panose="020F0502020204030204" pitchFamily="34" charset="0"/>
              </a:rPr>
              <a:pPr eaLnBrk="1" hangingPunct="1"/>
              <a:t>42</a:t>
            </a:fld>
            <a:endParaRPr lang="en-US" altLang="en-US">
              <a:latin typeface="Calibri" panose="020F0502020204030204" pitchFamily="34" charset="0"/>
            </a:endParaRPr>
          </a:p>
        </p:txBody>
      </p:sp>
    </p:spTree>
    <p:extLst>
      <p:ext uri="{BB962C8B-B14F-4D97-AF65-F5344CB8AC3E}">
        <p14:creationId xmlns:p14="http://schemas.microsoft.com/office/powerpoint/2010/main" val="1441825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4C642E2-E293-47BA-BCE5-66A87DD174A6}"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extLst>
      <p:ext uri="{BB962C8B-B14F-4D97-AF65-F5344CB8AC3E}">
        <p14:creationId xmlns:p14="http://schemas.microsoft.com/office/powerpoint/2010/main" val="3996182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6AF46F-95C2-4F68-8F66-EE18049CE23B}" type="slidenum">
              <a:rPr lang="en-US" smtClean="0"/>
              <a:pPr/>
              <a:t>44</a:t>
            </a:fld>
            <a:endParaRPr lang="en-US" dirty="0"/>
          </a:p>
        </p:txBody>
      </p:sp>
    </p:spTree>
    <p:extLst>
      <p:ext uri="{BB962C8B-B14F-4D97-AF65-F5344CB8AC3E}">
        <p14:creationId xmlns:p14="http://schemas.microsoft.com/office/powerpoint/2010/main" val="1870245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6AF46F-95C2-4F68-8F66-EE18049CE23B}" type="slidenum">
              <a:rPr lang="en-US" smtClean="0"/>
              <a:pPr/>
              <a:t>45</a:t>
            </a:fld>
            <a:endParaRPr lang="en-US" dirty="0"/>
          </a:p>
        </p:txBody>
      </p:sp>
    </p:spTree>
    <p:extLst>
      <p:ext uri="{BB962C8B-B14F-4D97-AF65-F5344CB8AC3E}">
        <p14:creationId xmlns:p14="http://schemas.microsoft.com/office/powerpoint/2010/main" val="10643414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6AF46F-95C2-4F68-8F66-EE18049CE23B}" type="slidenum">
              <a:rPr lang="en-US" smtClean="0"/>
              <a:pPr/>
              <a:t>46</a:t>
            </a:fld>
            <a:endParaRPr lang="en-US" dirty="0"/>
          </a:p>
        </p:txBody>
      </p:sp>
    </p:spTree>
    <p:extLst>
      <p:ext uri="{BB962C8B-B14F-4D97-AF65-F5344CB8AC3E}">
        <p14:creationId xmlns:p14="http://schemas.microsoft.com/office/powerpoint/2010/main" val="20229109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A</a:t>
            </a:r>
            <a:r>
              <a:rPr lang="en-US" baseline="0" dirty="0">
                <a:effectLst/>
              </a:rPr>
              <a:t> recording of this webinar will be made available on the website for grantees and staff who missed this training or need a refresher. In addition, on the website you can find responses </a:t>
            </a:r>
            <a:r>
              <a:rPr lang="en-US" dirty="0">
                <a:effectLst/>
              </a:rPr>
              <a:t>to questions frequently asked by grantees, scholars, and employers regarding program regulations and requirements</a:t>
            </a:r>
            <a:r>
              <a:rPr lang="en-US" baseline="0" dirty="0">
                <a:effectLst/>
              </a:rPr>
              <a:t> pertaining to the grant funding, links to service obligation regulations and Pre-scholarship agreements and Exit Certifications.  Our Help Desk is available M-F 8 am to 8pm EST via phone or email. </a:t>
            </a:r>
          </a:p>
          <a:p>
            <a:endParaRPr lang="en-US" baseline="0" dirty="0">
              <a:effectLst/>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48</a:t>
            </a:fld>
            <a:endParaRPr lang="en-US" dirty="0"/>
          </a:p>
        </p:txBody>
      </p:sp>
    </p:spTree>
    <p:extLst>
      <p:ext uri="{BB962C8B-B14F-4D97-AF65-F5344CB8AC3E}">
        <p14:creationId xmlns:p14="http://schemas.microsoft.com/office/powerpoint/2010/main" val="22569366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effectLst/>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49</a:t>
            </a:fld>
            <a:endParaRPr lang="en-US" dirty="0"/>
          </a:p>
        </p:txBody>
      </p:sp>
    </p:spTree>
    <p:extLst>
      <p:ext uri="{BB962C8B-B14F-4D97-AF65-F5344CB8AC3E}">
        <p14:creationId xmlns:p14="http://schemas.microsoft.com/office/powerpoint/2010/main" val="1622815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50</a:t>
            </a:fld>
            <a:endParaRPr lang="en-US" dirty="0"/>
          </a:p>
        </p:txBody>
      </p:sp>
    </p:spTree>
    <p:extLst>
      <p:ext uri="{BB962C8B-B14F-4D97-AF65-F5344CB8AC3E}">
        <p14:creationId xmlns:p14="http://schemas.microsoft.com/office/powerpoint/2010/main" val="25147591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51</a:t>
            </a:fld>
            <a:endParaRPr lang="en-US" dirty="0"/>
          </a:p>
        </p:txBody>
      </p:sp>
    </p:spTree>
    <p:extLst>
      <p:ext uri="{BB962C8B-B14F-4D97-AF65-F5344CB8AC3E}">
        <p14:creationId xmlns:p14="http://schemas.microsoft.com/office/powerpoint/2010/main" val="3987738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As a reminder, there are requirements for when each agreement must be uploaded: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PSA: The pre-scholarship agreement must be completed and uploaded within 30 days of the scholar’s enrollment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EC: The exit certification must be completed and uploaded within 30 days of the scholar’s completion or exit from the program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5</a:t>
            </a:fld>
            <a:endParaRPr lang="en-US" dirty="0"/>
          </a:p>
        </p:txBody>
      </p:sp>
    </p:spTree>
    <p:extLst>
      <p:ext uri="{BB962C8B-B14F-4D97-AF65-F5344CB8AC3E}">
        <p14:creationId xmlns:p14="http://schemas.microsoft.com/office/powerpoint/2010/main" val="2726583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EC, we have provided instructions to items 3, 4, and 5 to clearly define the information required:</a:t>
            </a:r>
          </a:p>
          <a:p>
            <a:r>
              <a:rPr lang="en-US" dirty="0"/>
              <a:t>Item 3 defines the accumulated academic years and how to define durations less that one academic year</a:t>
            </a:r>
          </a:p>
          <a:p>
            <a:r>
              <a:rPr lang="en-US" dirty="0"/>
              <a:t>Item 4 defines the calculation required to determine the total service obligation of the scholar. This is the number of academic years of funding by 24 months</a:t>
            </a:r>
          </a:p>
          <a:p>
            <a:r>
              <a:rPr lang="en-US" dirty="0"/>
              <a:t>Item 5 clarifies the total amount of funding for the scholar and the regulation citation to define allowable costs</a:t>
            </a:r>
          </a:p>
        </p:txBody>
      </p:sp>
      <p:sp>
        <p:nvSpPr>
          <p:cNvPr id="4" name="Slide Number Placeholder 3"/>
          <p:cNvSpPr>
            <a:spLocks noGrp="1"/>
          </p:cNvSpPr>
          <p:nvPr>
            <p:ph type="sldNum" sz="quarter" idx="10"/>
          </p:nvPr>
        </p:nvSpPr>
        <p:spPr/>
        <p:txBody>
          <a:bodyPr/>
          <a:lstStyle/>
          <a:p>
            <a:fld id="{E86AF46F-95C2-4F68-8F66-EE18049CE23B}" type="slidenum">
              <a:rPr lang="en-US" smtClean="0"/>
              <a:pPr/>
              <a:t>6</a:t>
            </a:fld>
            <a:endParaRPr lang="en-US" dirty="0"/>
          </a:p>
        </p:txBody>
      </p:sp>
    </p:spTree>
    <p:extLst>
      <p:ext uri="{BB962C8B-B14F-4D97-AF65-F5344CB8AC3E}">
        <p14:creationId xmlns:p14="http://schemas.microsoft.com/office/powerpoint/2010/main" val="1755474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F18638C-8C71-4939-9978-0DADB60E4F79}"/>
              </a:ext>
            </a:extLst>
          </p:cNvPr>
          <p:cNvSpPr>
            <a:spLocks noGrp="1"/>
          </p:cNvSpPr>
          <p:nvPr>
            <p:ph type="body" idx="1"/>
          </p:nvPr>
        </p:nvSpPr>
        <p:spPr/>
        <p:txBody>
          <a:bodyPr/>
          <a:lstStyle/>
          <a:p>
            <a:r>
              <a:rPr lang="en-US" dirty="0"/>
              <a:t>In the past we have found this chart as a helpful tool for you and your grant’s staff as a brief reminder of the requirements of each agreement.</a:t>
            </a:r>
          </a:p>
        </p:txBody>
      </p:sp>
    </p:spTree>
    <p:extLst>
      <p:ext uri="{BB962C8B-B14F-4D97-AF65-F5344CB8AC3E}">
        <p14:creationId xmlns:p14="http://schemas.microsoft.com/office/powerpoint/2010/main" val="1358223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you will not be able to submit the scholar record without providing the appropriate scholar agreements. </a:t>
            </a:r>
          </a:p>
          <a:p>
            <a:r>
              <a:rPr lang="en-US" dirty="0"/>
              <a:t>Prior to uploading agreements, grantees must ensure the agreements are signed and scholars’ names</a:t>
            </a:r>
            <a:r>
              <a:rPr lang="en-US" baseline="0" dirty="0"/>
              <a:t> should match what’s in the PDPDCS. Prior to uploading the agreements, </a:t>
            </a:r>
            <a:r>
              <a:rPr lang="en-US" dirty="0"/>
              <a:t>SSNs should be redacted on the PSA and EC after you enter the SSN in the system.  </a:t>
            </a:r>
          </a:p>
          <a:p>
            <a:r>
              <a:rPr lang="en-US" dirty="0"/>
              <a:t>Invalid agreements (including those that are not signed or do not match the information provided in the scholar record) could result in the grantee being responsible for repayment</a:t>
            </a:r>
          </a:p>
        </p:txBody>
      </p:sp>
      <p:sp>
        <p:nvSpPr>
          <p:cNvPr id="4" name="Slide Number Placeholder 3"/>
          <p:cNvSpPr>
            <a:spLocks noGrp="1"/>
          </p:cNvSpPr>
          <p:nvPr>
            <p:ph type="sldNum" sz="quarter" idx="10"/>
          </p:nvPr>
        </p:nvSpPr>
        <p:spPr/>
        <p:txBody>
          <a:bodyPr/>
          <a:lstStyle/>
          <a:p>
            <a:fld id="{E86AF46F-95C2-4F68-8F66-EE18049CE23B}" type="slidenum">
              <a:rPr lang="en-US" smtClean="0"/>
              <a:pPr/>
              <a:t>8</a:t>
            </a:fld>
            <a:endParaRPr lang="en-US" dirty="0"/>
          </a:p>
        </p:txBody>
      </p:sp>
    </p:spTree>
    <p:extLst>
      <p:ext uri="{BB962C8B-B14F-4D97-AF65-F5344CB8AC3E}">
        <p14:creationId xmlns:p14="http://schemas.microsoft.com/office/powerpoint/2010/main" val="935426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Exiting prior to one academic year of enrollment in program requires a cash payback (no option for fulfillment through service if exiting prior to one academic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the PSAs and ECs, you must disseminate to scholars copies of the current regulations, 34 CFR part 304, and the frequently asked questions (FAQs). Scholars also have certain requirements they must fulfill if they accept funding.  Please explain clearly to your scholars before they agree to accept funding their service obligation requirements and continue to remind scholars throughout the program about the requirements and that they will need to submit employment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altLang="en-US" dirty="0"/>
              <a:t>The performance measures based on employment data reported by the scholars have suffered in recent years because scholars are not logging into the DCS and submitting their employment information.  You know and see your scholars so please remind them that once they receive the email with instructions for accessing the PDPDCS (which is sent to them as soon as you submit their record in the system) they should login. </a:t>
            </a:r>
            <a:r>
              <a:rPr lang="en-US" sz="1200" kern="1200" dirty="0">
                <a:solidFill>
                  <a:schemeClr val="tx1"/>
                </a:solidFill>
                <a:effectLst/>
                <a:latin typeface="+mn-lt"/>
                <a:ea typeface="+mn-ea"/>
                <a:cs typeface="+mn-cs"/>
              </a:rPr>
              <a:t>Scholars must complete 1 academic year before </a:t>
            </a:r>
            <a:r>
              <a:rPr lang="en-US" sz="1200" u="none" kern="1200" dirty="0">
                <a:solidFill>
                  <a:schemeClr val="tx1"/>
                </a:solidFill>
                <a:effectLst/>
                <a:latin typeface="+mn-lt"/>
                <a:ea typeface="+mn-ea"/>
                <a:cs typeface="+mn-cs"/>
              </a:rPr>
              <a:t>they may begin to fulfill </a:t>
            </a:r>
            <a:r>
              <a:rPr lang="en-US" sz="1200" kern="1200" dirty="0">
                <a:solidFill>
                  <a:schemeClr val="tx1"/>
                </a:solidFill>
                <a:effectLst/>
                <a:latin typeface="+mn-lt"/>
                <a:ea typeface="+mn-ea"/>
                <a:cs typeface="+mn-cs"/>
              </a:rPr>
              <a:t>their obligation through service.  </a:t>
            </a:r>
            <a:r>
              <a:rPr lang="en-US" altLang="en-US" dirty="0"/>
              <a:t>Scholars employed</a:t>
            </a:r>
            <a:r>
              <a:rPr lang="en-US" altLang="en-US" baseline="0" dirty="0"/>
              <a:t> in eligible positions should </a:t>
            </a:r>
            <a:r>
              <a:rPr lang="en-US" altLang="en-US" dirty="0"/>
              <a:t>enter</a:t>
            </a:r>
            <a:r>
              <a:rPr lang="en-US" altLang="en-US" baseline="0" dirty="0"/>
              <a:t> </a:t>
            </a:r>
            <a:r>
              <a:rPr lang="en-US" altLang="en-US" dirty="0"/>
              <a:t>employment information so that there is complete and high-quality data to report for the performance measures and the scholars can receive credit towards their service obligation.  Scholars who do not submit eligible employment information that is verified by their employer by the time their service obligation must be fulfilled are not in compliance and will be referred to the Debt and Payment Management Group for repayment.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9</a:t>
            </a:fld>
            <a:endParaRPr lang="en-US" dirty="0"/>
          </a:p>
        </p:txBody>
      </p:sp>
    </p:spTree>
    <p:extLst>
      <p:ext uri="{BB962C8B-B14F-4D97-AF65-F5344CB8AC3E}">
        <p14:creationId xmlns:p14="http://schemas.microsoft.com/office/powerpoint/2010/main" val="3880945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838200" y="2057400"/>
            <a:ext cx="7620000" cy="30480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47B4A90-9B2F-40F4-BBF3-6E29953403AD}" type="datetime1">
              <a:rPr lang="en-US" smtClean="0"/>
              <a:t>1/29/19</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pic>
        <p:nvPicPr>
          <p:cNvPr id="3" name="Picture 2" descr="Background shows teh Department of Education seal, AnLar, and Westat logos.">
            <a:extLst>
              <a:ext uri="{FF2B5EF4-FFF2-40B4-BE49-F238E27FC236}">
                <a16:creationId xmlns:a16="http://schemas.microsoft.com/office/drawing/2014/main" id="{5AF15345-657C-46BF-AB16-A5D4D8E546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EEA108BD-A9CF-48A0-B047-4F68435C41CC}" type="datetime1">
              <a:rPr lang="en-US" smtClean="0"/>
              <a:t>1/29/19</a:t>
            </a:fld>
            <a:endParaRPr lang="en-US" dirty="0"/>
          </a:p>
        </p:txBody>
      </p:sp>
      <p:sp>
        <p:nvSpPr>
          <p:cNvPr id="13" name="Slide Number Placeholder 12"/>
          <p:cNvSpPr>
            <a:spLocks noGrp="1"/>
          </p:cNvSpPr>
          <p:nvPr>
            <p:ph type="sldNum" sz="quarter" idx="11"/>
          </p:nvPr>
        </p:nvSpPr>
        <p:spPr>
          <a:xfrm>
            <a:off x="0" y="4667249"/>
            <a:ext cx="1447800" cy="663578"/>
          </a:xfrm>
          <a:prstGeom prst="rect">
            <a:avLst/>
          </a:prstGeom>
        </p:spPr>
        <p:txBody>
          <a:bodyPr rtlCol="0"/>
          <a:lstStyle>
            <a:lvl1pPr>
              <a:defRPr sz="2800"/>
            </a:lvl1pPr>
          </a:lstStyle>
          <a:p>
            <a:fld id="{78FEA6AD-5963-42A3-B799-50DDE2FA9A33}"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62DB22-8870-46DE-A420-78D5E9A06FF7}" type="datetime1">
              <a:rPr lang="en-US" smtClean="0"/>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fld id="{78FEA6AD-5963-42A3-B799-50DDE2FA9A3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1D29093-F24B-450C-9198-6B0FE9B460B5}" type="datetime1">
              <a:rPr lang="en-US" smtClean="0"/>
              <a:t>1/29/19</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fld id="{78FEA6AD-5963-42A3-B799-50DDE2FA9A33}"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One Content-Blu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solidFill>
            <a:srgbClr val="00407A"/>
          </a:solidFill>
        </p:spPr>
        <p:txBody>
          <a:bodyPr wrap="square" lIns="0" tIns="0" rIns="0" bIns="0" rtlCol="0"/>
          <a:lstStyle/>
          <a:p>
            <a:endParaRPr/>
          </a:p>
        </p:txBody>
      </p:sp>
      <p:sp>
        <p:nvSpPr>
          <p:cNvPr id="6" name="Holder 2"/>
          <p:cNvSpPr>
            <a:spLocks noGrp="1"/>
          </p:cNvSpPr>
          <p:nvPr>
            <p:ph type="title"/>
          </p:nvPr>
        </p:nvSpPr>
        <p:spPr>
          <a:xfrm>
            <a:off x="694944" y="347472"/>
            <a:ext cx="7863840" cy="457200"/>
          </a:xfrm>
        </p:spPr>
        <p:txBody>
          <a:bodyPr lIns="0" tIns="0" rIns="0" bIns="0"/>
          <a:lstStyle>
            <a:lvl1pPr>
              <a:defRPr sz="2900" b="1" i="0">
                <a:solidFill>
                  <a:schemeClr val="bg1"/>
                </a:solidFill>
                <a:latin typeface="Arial"/>
                <a:cs typeface="Arial"/>
              </a:defRPr>
            </a:lvl1pPr>
          </a:lstStyle>
          <a:p>
            <a:endParaRPr dirty="0"/>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a:cs typeface="Arial"/>
              </a:defRPr>
            </a:lvl1pPr>
          </a:lstStyle>
          <a:p>
            <a:pPr marL="25400">
              <a:lnSpc>
                <a:spcPts val="1110"/>
              </a:lnSpc>
            </a:pPr>
            <a:fld id="{81D60167-4931-47E6-BA6A-407CBD079E47}" type="slidenum">
              <a:rPr dirty="0"/>
              <a:t>‹#›</a:t>
            </a:fld>
            <a:endParaRPr dirty="0"/>
          </a:p>
        </p:txBody>
      </p:sp>
      <p:sp>
        <p:nvSpPr>
          <p:cNvPr id="3" name="Content Placeholder 2"/>
          <p:cNvSpPr>
            <a:spLocks noGrp="1"/>
          </p:cNvSpPr>
          <p:nvPr>
            <p:ph sz="quarter" idx="10"/>
          </p:nvPr>
        </p:nvSpPr>
        <p:spPr>
          <a:xfrm>
            <a:off x="692149" y="1277938"/>
            <a:ext cx="7863840" cy="4572000"/>
          </a:xfrm>
        </p:spPr>
        <p:txBody>
          <a:bodyPr lIns="0" rIns="0"/>
          <a:lstStyle>
            <a:lvl1pPr marL="342900" indent="-342900">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017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C105119-E232-4546-9599-52A70451804B}" type="datetime1">
              <a:rPr lang="en-US" smtClean="0"/>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4800" y="16002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8376559" y="6400800"/>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9" name="Rectangle 8">
            <a:extLst>
              <a:ext uri="{FF2B5EF4-FFF2-40B4-BE49-F238E27FC236}">
                <a16:creationId xmlns:a16="http://schemas.microsoft.com/office/drawing/2014/main" id="{C5B1982E-D8C5-4044-B55B-C156EBF02AC0}"/>
              </a:ext>
            </a:extLst>
          </p:cNvPr>
          <p:cNvSpPr/>
          <p:nvPr userDrawn="1"/>
        </p:nvSpPr>
        <p:spPr>
          <a:xfrm>
            <a:off x="-7815" y="1303337"/>
            <a:ext cx="9144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nLar and Westat logos">
            <a:extLst>
              <a:ext uri="{FF2B5EF4-FFF2-40B4-BE49-F238E27FC236}">
                <a16:creationId xmlns:a16="http://schemas.microsoft.com/office/drawing/2014/main" id="{09E0E1B2-C8D3-4466-9BA6-14FD0B1904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6325699"/>
            <a:ext cx="609600" cy="3429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C105119-E232-4546-9599-52A70451804B}" type="datetime1">
              <a:rPr lang="en-US" smtClean="0"/>
              <a:t>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4800" y="1600200"/>
            <a:ext cx="8153400" cy="4495800"/>
          </a:xfrm>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8376559" y="6400800"/>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9" name="Rectangle 8">
            <a:extLst>
              <a:ext uri="{FF2B5EF4-FFF2-40B4-BE49-F238E27FC236}">
                <a16:creationId xmlns:a16="http://schemas.microsoft.com/office/drawing/2014/main" id="{C5B1982E-D8C5-4044-B55B-C156EBF02AC0}"/>
              </a:ext>
            </a:extLst>
          </p:cNvPr>
          <p:cNvSpPr/>
          <p:nvPr userDrawn="1"/>
        </p:nvSpPr>
        <p:spPr>
          <a:xfrm>
            <a:off x="-7815" y="1303337"/>
            <a:ext cx="9144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nLar and Westat logos">
            <a:extLst>
              <a:ext uri="{FF2B5EF4-FFF2-40B4-BE49-F238E27FC236}">
                <a16:creationId xmlns:a16="http://schemas.microsoft.com/office/drawing/2014/main" id="{89A68F6E-4138-4D99-8A0E-E01A45483E2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6325699"/>
            <a:ext cx="609600" cy="342900"/>
          </a:xfrm>
          <a:prstGeom prst="rect">
            <a:avLst/>
          </a:prstGeom>
        </p:spPr>
      </p:pic>
    </p:spTree>
    <p:extLst>
      <p:ext uri="{BB962C8B-B14F-4D97-AF65-F5344CB8AC3E}">
        <p14:creationId xmlns:p14="http://schemas.microsoft.com/office/powerpoint/2010/main" val="288597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906C765F-E5CA-4560-A809-895B7DD149A4}" type="datetime1">
              <a:rPr lang="en-US" smtClean="0"/>
              <a:t>1/29/19</a:t>
            </a:fld>
            <a:endParaRPr lang="en-US" dirty="0"/>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fld id="{78FEA6AD-5963-42A3-B799-50DDE2FA9A3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470B57B-6E08-4764-9AAF-340514370180}" type="datetime1">
              <a:rPr lang="en-US" smtClean="0"/>
              <a:t>1/29/19</a:t>
            </a:fld>
            <a:endParaRPr lang="en-US" dirty="0"/>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fld id="{78FEA6AD-5963-42A3-B799-50DDE2FA9A3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EB53EC8-76C3-4926-A8D5-342A11A774D5}" type="datetime1">
              <a:rPr lang="en-US" smtClean="0"/>
              <a:t>1/29/19</a:t>
            </a:fld>
            <a:endParaRPr lang="en-US" dirty="0"/>
          </a:p>
        </p:txBody>
      </p:sp>
      <p:sp>
        <p:nvSpPr>
          <p:cNvPr id="12" name="Slide Number Placeholder 11"/>
          <p:cNvSpPr>
            <a:spLocks noGrp="1"/>
          </p:cNvSpPr>
          <p:nvPr>
            <p:ph type="sldNum" sz="quarter" idx="16"/>
          </p:nvPr>
        </p:nvSpPr>
        <p:spPr>
          <a:xfrm>
            <a:off x="0" y="1272222"/>
            <a:ext cx="533400" cy="244476"/>
          </a:xfrm>
          <a:prstGeom prst="rect">
            <a:avLst/>
          </a:prstGeom>
        </p:spPr>
        <p:txBody>
          <a:bodyPr rtlCol="0"/>
          <a:lstStyle/>
          <a:p>
            <a:fld id="{78FEA6AD-5963-42A3-B799-50DDE2FA9A33}"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ED94E3A-4F44-459A-A8C6-0F89DB66A349}" type="datetime1">
              <a:rPr lang="en-US" smtClean="0"/>
              <a:t>1/29/19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A15FA-BE17-43B8-9BEB-647B1674F305}" type="datetime1">
              <a:rPr lang="en-US" smtClean="0"/>
              <a:t>1/29/19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4C249BF-C0C6-46EC-858F-C9F2C730A620}" type="datetime1">
              <a:rPr lang="en-US" smtClean="0"/>
              <a:t>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250D039-AEAE-489C-8573-0583CF0EAFB8}" type="datetime1">
              <a:rPr lang="en-US" smtClean="0"/>
              <a:t>1/29/19</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10" r:id="rId13"/>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hyperlink" Target="mailto:paybackobligations@ed.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mailto:serviceobligation@ed.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apple.com/ios/app-store/"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hyperlink" Target="https://play.google.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pdp.ed.gov/OSEP"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hyperlink" Target="https://pdp.ed.gov/OSEP/Home/Agreemen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mailto:serviceobligation@ed.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pdp.ed.gov/OSEP"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pdp.ed.gov/OSEP/Home/Trainin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s://pdp.ed.gov/OSEP/Home/dcsfaq"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pdp.ed.gov/OSEP/Home/Agreements/"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s://pdp.ed.gov/OSEP/Home/regulatoryfaqs" TargetMode="External"/><Relationship Id="rId4" Type="http://schemas.openxmlformats.org/officeDocument/2006/relationships/hyperlink" Target="https://pdp.ed.gov/OSEP/Regulation/ProgramRegs200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hyperlink" Target="mailto:serviceobligation@ed.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surveymonkey.com/r/QZVJP8T"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4648200" cy="5791200"/>
          </a:xfrm>
        </p:spPr>
        <p:txBody>
          <a:bodyPr>
            <a:noAutofit/>
          </a:bodyPr>
          <a:lstStyle/>
          <a:p>
            <a:r>
              <a:rPr lang="en-US" sz="3200" dirty="0">
                <a:solidFill>
                  <a:schemeClr val="tx1"/>
                </a:solidFill>
              </a:rPr>
              <a:t>Personnel Development Program Data Collection System (PDPDCS)</a:t>
            </a:r>
            <a:br>
              <a:rPr lang="en-US" sz="3600" dirty="0">
                <a:solidFill>
                  <a:schemeClr val="tx1"/>
                </a:solidFill>
              </a:rPr>
            </a:br>
            <a:br>
              <a:rPr lang="en-US" sz="3200" b="1" cap="none" dirty="0">
                <a:solidFill>
                  <a:schemeClr val="tx1"/>
                </a:solidFill>
              </a:rPr>
            </a:br>
            <a:br>
              <a:rPr lang="en-US" sz="2000">
                <a:solidFill>
                  <a:schemeClr val="tx1"/>
                </a:solidFill>
              </a:rPr>
            </a:br>
            <a:br>
              <a:rPr lang="en-US" sz="2000">
                <a:solidFill>
                  <a:schemeClr val="tx1"/>
                </a:solidFill>
              </a:rPr>
            </a:br>
            <a:r>
              <a:rPr lang="en-US" sz="2000">
                <a:solidFill>
                  <a:schemeClr val="tx1"/>
                </a:solidFill>
              </a:rPr>
              <a:t>polly</a:t>
            </a:r>
            <a:r>
              <a:rPr lang="en-US" sz="2000" dirty="0">
                <a:solidFill>
                  <a:schemeClr val="tx1"/>
                </a:solidFill>
              </a:rPr>
              <a:t> </a:t>
            </a:r>
            <a:r>
              <a:rPr lang="en-US" sz="2000" dirty="0" err="1">
                <a:solidFill>
                  <a:schemeClr val="tx1"/>
                </a:solidFill>
              </a:rPr>
              <a:t>maccini</a:t>
            </a:r>
            <a:r>
              <a:rPr lang="en-US" sz="1400" dirty="0">
                <a:solidFill>
                  <a:schemeClr val="tx1"/>
                </a:solidFill>
              </a:rPr>
              <a:t>, OSEP</a:t>
            </a:r>
            <a:br>
              <a:rPr lang="en-US" sz="2000" dirty="0">
                <a:solidFill>
                  <a:schemeClr val="tx1"/>
                </a:solidFill>
              </a:rPr>
            </a:br>
            <a:r>
              <a:rPr lang="en-US" sz="2000" dirty="0">
                <a:solidFill>
                  <a:schemeClr val="tx1"/>
                </a:solidFill>
              </a:rPr>
              <a:t>Aaron Petrillo, </a:t>
            </a:r>
            <a:r>
              <a:rPr lang="en-US" sz="1400" dirty="0">
                <a:solidFill>
                  <a:schemeClr val="tx1"/>
                </a:solidFill>
              </a:rPr>
              <a:t>Anlar</a:t>
            </a:r>
            <a:br>
              <a:rPr lang="en-US" sz="2000" dirty="0">
                <a:solidFill>
                  <a:schemeClr val="tx1"/>
                </a:solidFill>
              </a:rPr>
            </a:br>
            <a:r>
              <a:rPr lang="en-US" sz="2000" dirty="0" err="1">
                <a:solidFill>
                  <a:schemeClr val="tx1"/>
                </a:solidFill>
              </a:rPr>
              <a:t>AMAnda</a:t>
            </a:r>
            <a:r>
              <a:rPr lang="en-US" sz="2000" dirty="0">
                <a:solidFill>
                  <a:schemeClr val="tx1"/>
                </a:solidFill>
              </a:rPr>
              <a:t> </a:t>
            </a:r>
            <a:r>
              <a:rPr lang="en-US" sz="2000" dirty="0" err="1">
                <a:solidFill>
                  <a:schemeClr val="tx1"/>
                </a:solidFill>
              </a:rPr>
              <a:t>PIErce</a:t>
            </a:r>
            <a:r>
              <a:rPr lang="en-US" sz="2000" dirty="0">
                <a:solidFill>
                  <a:schemeClr val="tx1"/>
                </a:solidFill>
              </a:rPr>
              <a:t>, </a:t>
            </a:r>
            <a:r>
              <a:rPr lang="en-US" sz="1400" dirty="0">
                <a:solidFill>
                  <a:schemeClr val="tx1"/>
                </a:solidFill>
              </a:rPr>
              <a:t>Westat</a:t>
            </a:r>
            <a:br>
              <a:rPr lang="en-US" sz="1400" dirty="0">
                <a:solidFill>
                  <a:schemeClr val="tx1"/>
                </a:solidFill>
              </a:rPr>
            </a:br>
            <a:endParaRPr lang="en-US" sz="1400" dirty="0">
              <a:solidFill>
                <a:schemeClr val="tx1"/>
              </a:solidFill>
            </a:endParaRPr>
          </a:p>
        </p:txBody>
      </p:sp>
      <p:sp>
        <p:nvSpPr>
          <p:cNvPr id="3" name="Subtitle 2"/>
          <p:cNvSpPr>
            <a:spLocks noGrp="1"/>
          </p:cNvSpPr>
          <p:nvPr>
            <p:ph type="subTitle" idx="1"/>
          </p:nvPr>
        </p:nvSpPr>
        <p:spPr/>
        <p:txBody>
          <a:bodyPr>
            <a:normAutofit/>
          </a:bodyPr>
          <a:lstStyle/>
          <a:p>
            <a:r>
              <a:rPr lang="en-US" dirty="0"/>
              <a:t>January 22, 2019</a:t>
            </a:r>
          </a:p>
        </p:txBody>
      </p:sp>
    </p:spTree>
    <p:extLst>
      <p:ext uri="{BB962C8B-B14F-4D97-AF65-F5344CB8AC3E}">
        <p14:creationId xmlns:p14="http://schemas.microsoft.com/office/powerpoint/2010/main" val="258059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I need to tell my scholars about their service obligation?</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10</a:t>
            </a:fld>
            <a:endParaRPr lang="en-US" dirty="0"/>
          </a:p>
        </p:txBody>
      </p:sp>
      <p:sp>
        <p:nvSpPr>
          <p:cNvPr id="8" name="Rectangle 7">
            <a:extLst>
              <a:ext uri="{FF2B5EF4-FFF2-40B4-BE49-F238E27FC236}">
                <a16:creationId xmlns:a16="http://schemas.microsoft.com/office/drawing/2014/main" id="{D992FAAA-F4D2-43D7-A805-3EBE862B33B0}"/>
              </a:ext>
            </a:extLst>
          </p:cNvPr>
          <p:cNvSpPr/>
          <p:nvPr/>
        </p:nvSpPr>
        <p:spPr>
          <a:xfrm>
            <a:off x="457200" y="1687562"/>
            <a:ext cx="8153400" cy="2677656"/>
          </a:xfrm>
          <a:prstGeom prst="rect">
            <a:avLst/>
          </a:prstGeom>
        </p:spPr>
        <p:txBody>
          <a:bodyPr wrap="square">
            <a:spAutoFit/>
          </a:bodyPr>
          <a:lstStyle/>
          <a:p>
            <a:r>
              <a:rPr lang="en-US" sz="2800" dirty="0"/>
              <a:t>Scholars </a:t>
            </a:r>
            <a:r>
              <a:rPr lang="en-US" sz="2800" b="1" u="sng" dirty="0"/>
              <a:t>who do not </a:t>
            </a:r>
            <a:r>
              <a:rPr lang="en-US" sz="2800" dirty="0"/>
              <a:t>submit eligible employment information verified by their employer by the time their service obligation must be fulfilled are not in compliance and will be referred to Accounts Receivable and Bank Management Group (ARBMG) for repayment.</a:t>
            </a:r>
          </a:p>
        </p:txBody>
      </p:sp>
    </p:spTree>
    <p:extLst>
      <p:ext uri="{BB962C8B-B14F-4D97-AF65-F5344CB8AC3E}">
        <p14:creationId xmlns:p14="http://schemas.microsoft.com/office/powerpoint/2010/main" val="1483234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a:t>How does OSEP use the data that grantees report? </a:t>
            </a:r>
          </a:p>
        </p:txBody>
      </p:sp>
      <p:sp>
        <p:nvSpPr>
          <p:cNvPr id="3" name="Content Placeholder 2"/>
          <p:cNvSpPr>
            <a:spLocks noGrp="1"/>
          </p:cNvSpPr>
          <p:nvPr>
            <p:ph sz="quarter" idx="1"/>
          </p:nvPr>
        </p:nvSpPr>
        <p:spPr>
          <a:xfrm>
            <a:off x="612775" y="1600200"/>
            <a:ext cx="8153400" cy="4876800"/>
          </a:xfrm>
        </p:spPr>
        <p:txBody>
          <a:bodyPr>
            <a:normAutofit/>
          </a:bodyPr>
          <a:lstStyle/>
          <a:p>
            <a:pPr marL="0" indent="0">
              <a:buNone/>
              <a:defRPr/>
            </a:pPr>
            <a:r>
              <a:rPr lang="en-US" sz="3200" dirty="0"/>
              <a:t>Grantee data is used to:</a:t>
            </a:r>
          </a:p>
          <a:p>
            <a:pPr>
              <a:defRPr/>
            </a:pPr>
            <a:r>
              <a:rPr lang="en-US" sz="2700" dirty="0"/>
              <a:t>Support program performance measures:</a:t>
            </a:r>
          </a:p>
          <a:p>
            <a:pPr>
              <a:defRPr/>
            </a:pPr>
            <a:r>
              <a:rPr lang="en-US" sz="2700" dirty="0"/>
              <a:t>Track service obligation requirements of scholars and report to Accounts Receivable and Bank Management Group (ARBMG) for cash payback when scholars do not comply with service obligation regulations; and</a:t>
            </a:r>
          </a:p>
          <a:p>
            <a:pPr>
              <a:defRPr/>
            </a:pPr>
            <a:r>
              <a:rPr lang="en-US" sz="2700" dirty="0"/>
              <a:t>Inform for internal reports, grant monitoring, and program improvement activities.</a:t>
            </a:r>
            <a:endParaRPr lang="en-US" dirty="0"/>
          </a:p>
          <a:p>
            <a:pPr lvl="1">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76559246-7A91-4D2E-A722-D7E7CED205C2}" type="slidenum">
              <a:rPr lang="en-US" altLang="en-US" sz="1200">
                <a:solidFill>
                  <a:srgbClr val="FFFFFF"/>
                </a:solidFill>
              </a:rPr>
              <a:pPr eaLnBrk="1" hangingPunct="1">
                <a:lnSpc>
                  <a:spcPct val="80000"/>
                </a:lnSpc>
              </a:pPr>
              <a:t>11</a:t>
            </a:fld>
            <a:endParaRPr lang="en-US" altLang="en-US" sz="1200">
              <a:solidFill>
                <a:srgbClr val="FFFFFF"/>
              </a:solidFill>
            </a:endParaRPr>
          </a:p>
        </p:txBody>
      </p:sp>
    </p:spTree>
    <p:extLst>
      <p:ext uri="{BB962C8B-B14F-4D97-AF65-F5344CB8AC3E}">
        <p14:creationId xmlns:p14="http://schemas.microsoft.com/office/powerpoint/2010/main" val="1260102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AFC7FE-BEA7-3E45-885F-9F313B466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0855" y="1524000"/>
            <a:ext cx="5955585" cy="4307164"/>
          </a:xfrm>
          <a:prstGeom prst="rect">
            <a:avLst/>
          </a:prstGeom>
        </p:spPr>
      </p:pic>
      <p:sp>
        <p:nvSpPr>
          <p:cNvPr id="2" name="Title 1"/>
          <p:cNvSpPr>
            <a:spLocks noGrp="1"/>
          </p:cNvSpPr>
          <p:nvPr>
            <p:ph type="title"/>
          </p:nvPr>
        </p:nvSpPr>
        <p:spPr>
          <a:xfrm>
            <a:off x="457200" y="152400"/>
            <a:ext cx="8229600" cy="1143000"/>
          </a:xfrm>
        </p:spPr>
        <p:txBody>
          <a:bodyPr>
            <a:normAutofit fontScale="90000"/>
          </a:bodyPr>
          <a:lstStyle/>
          <a:p>
            <a:r>
              <a:rPr lang="en-US" dirty="0"/>
              <a:t>When do I need to update my scholars’ records?</a:t>
            </a:r>
            <a:endParaRPr lang="en-US" sz="3000" dirty="0"/>
          </a:p>
        </p:txBody>
      </p:sp>
      <p:sp>
        <p:nvSpPr>
          <p:cNvPr id="3" name="Content Placeholder 2"/>
          <p:cNvSpPr>
            <a:spLocks noGrp="1"/>
          </p:cNvSpPr>
          <p:nvPr>
            <p:ph idx="1"/>
          </p:nvPr>
        </p:nvSpPr>
        <p:spPr>
          <a:xfrm>
            <a:off x="457200" y="1676400"/>
            <a:ext cx="8229600" cy="4389120"/>
          </a:xfrm>
        </p:spPr>
        <p:txBody>
          <a:bodyPr>
            <a:normAutofit/>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normAutofit fontScale="62500" lnSpcReduction="20000"/>
          </a:bodyPr>
          <a:lstStyle/>
          <a:p>
            <a:fld id="{11F66CED-2B61-4DFE-9587-19755F43A1BB}" type="slidenum">
              <a:rPr lang="en-US" smtClean="0"/>
              <a:pPr/>
              <a:t>12</a:t>
            </a:fld>
            <a:endParaRPr lang="en-US" dirty="0"/>
          </a:p>
        </p:txBody>
      </p:sp>
      <p:sp>
        <p:nvSpPr>
          <p:cNvPr id="6" name="Oval 5"/>
          <p:cNvSpPr/>
          <p:nvPr/>
        </p:nvSpPr>
        <p:spPr>
          <a:xfrm>
            <a:off x="5867400" y="2510119"/>
            <a:ext cx="671615" cy="5378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Content Placeholder 2">
            <a:extLst>
              <a:ext uri="{FF2B5EF4-FFF2-40B4-BE49-F238E27FC236}">
                <a16:creationId xmlns:a16="http://schemas.microsoft.com/office/drawing/2014/main" id="{27844D4A-57B0-48D9-980F-5D053971452D}"/>
              </a:ext>
            </a:extLst>
          </p:cNvPr>
          <p:cNvSpPr txBox="1">
            <a:spLocks/>
          </p:cNvSpPr>
          <p:nvPr/>
        </p:nvSpPr>
        <p:spPr>
          <a:xfrm>
            <a:off x="6126541" y="2514600"/>
            <a:ext cx="2666011" cy="4846320"/>
          </a:xfrm>
          <a:prstGeom prst="rect">
            <a:avLst/>
          </a:prstGeom>
        </p:spPr>
        <p:txBody>
          <a:bodyPr vert="horz">
            <a:normAutofit/>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defRPr/>
            </a:pPr>
            <a:endParaRPr lang="en-US" dirty="0"/>
          </a:p>
        </p:txBody>
      </p:sp>
    </p:spTree>
    <p:extLst>
      <p:ext uri="{BB962C8B-B14F-4D97-AF65-F5344CB8AC3E}">
        <p14:creationId xmlns:p14="http://schemas.microsoft.com/office/powerpoint/2010/main" val="83054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C67A-E979-4C2D-BE11-695FB8ADF96A}"/>
              </a:ext>
            </a:extLst>
          </p:cNvPr>
          <p:cNvSpPr>
            <a:spLocks noGrp="1"/>
          </p:cNvSpPr>
          <p:nvPr>
            <p:ph type="ctrTitle"/>
          </p:nvPr>
        </p:nvSpPr>
        <p:spPr>
          <a:xfrm>
            <a:off x="457200" y="1143000"/>
            <a:ext cx="3886200" cy="3048000"/>
          </a:xfrm>
        </p:spPr>
        <p:txBody>
          <a:bodyPr/>
          <a:lstStyle/>
          <a:p>
            <a:r>
              <a:rPr lang="en-US" dirty="0">
                <a:solidFill>
                  <a:schemeClr val="tx1"/>
                </a:solidFill>
              </a:rPr>
              <a:t>Actions to complete in the PDPDCS</a:t>
            </a:r>
          </a:p>
        </p:txBody>
      </p:sp>
    </p:spTree>
    <p:extLst>
      <p:ext uri="{BB962C8B-B14F-4D97-AF65-F5344CB8AC3E}">
        <p14:creationId xmlns:p14="http://schemas.microsoft.com/office/powerpoint/2010/main" val="2043825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DA335-299C-4111-B2E4-D2B279E13B2F}"/>
              </a:ext>
            </a:extLst>
          </p:cNvPr>
          <p:cNvSpPr>
            <a:spLocks noGrp="1"/>
          </p:cNvSpPr>
          <p:nvPr>
            <p:ph type="title"/>
          </p:nvPr>
        </p:nvSpPr>
        <p:spPr>
          <a:xfrm>
            <a:off x="304800" y="228600"/>
            <a:ext cx="8382000" cy="990600"/>
          </a:xfrm>
        </p:spPr>
        <p:txBody>
          <a:bodyPr>
            <a:normAutofit fontScale="90000"/>
          </a:bodyPr>
          <a:lstStyle/>
          <a:p>
            <a:r>
              <a:rPr lang="en-US" dirty="0"/>
              <a:t>Overview of Activities to Complete in the PDPDCS</a:t>
            </a:r>
          </a:p>
        </p:txBody>
      </p:sp>
      <p:sp>
        <p:nvSpPr>
          <p:cNvPr id="3" name="Content Placeholder 2">
            <a:extLst>
              <a:ext uri="{FF2B5EF4-FFF2-40B4-BE49-F238E27FC236}">
                <a16:creationId xmlns:a16="http://schemas.microsoft.com/office/drawing/2014/main" id="{E9FFA51C-186A-4764-A155-924619108AE5}"/>
              </a:ext>
            </a:extLst>
          </p:cNvPr>
          <p:cNvSpPr>
            <a:spLocks noGrp="1"/>
          </p:cNvSpPr>
          <p:nvPr>
            <p:ph sz="quarter" idx="1"/>
          </p:nvPr>
        </p:nvSpPr>
        <p:spPr>
          <a:xfrm>
            <a:off x="708351" y="1357745"/>
            <a:ext cx="8201608" cy="4281055"/>
          </a:xfrm>
        </p:spPr>
        <p:txBody>
          <a:bodyPr>
            <a:noAutofit/>
          </a:bodyPr>
          <a:lstStyle/>
          <a:p>
            <a:pPr marL="0" indent="0">
              <a:spcBef>
                <a:spcPts val="0"/>
              </a:spcBef>
              <a:spcAft>
                <a:spcPts val="600"/>
              </a:spcAft>
              <a:buNone/>
            </a:pPr>
            <a:r>
              <a:rPr lang="en-US" sz="2800" dirty="0"/>
              <a:t>Log into the PDPDCS and verify secondary user</a:t>
            </a:r>
          </a:p>
          <a:p>
            <a:pPr marL="0" indent="0">
              <a:spcBef>
                <a:spcPts val="0"/>
              </a:spcBef>
              <a:spcAft>
                <a:spcPts val="600"/>
              </a:spcAft>
              <a:buNone/>
            </a:pPr>
            <a:r>
              <a:rPr lang="en-US" sz="2800" dirty="0"/>
              <a:t>Review your data summary</a:t>
            </a:r>
          </a:p>
          <a:p>
            <a:pPr marL="0" indent="0">
              <a:spcBef>
                <a:spcPts val="0"/>
              </a:spcBef>
              <a:spcAft>
                <a:spcPts val="600"/>
              </a:spcAft>
              <a:buNone/>
            </a:pPr>
            <a:r>
              <a:rPr lang="en-US" sz="2800" dirty="0"/>
              <a:t>Add any new scholars</a:t>
            </a:r>
          </a:p>
          <a:p>
            <a:pPr marL="0" indent="0">
              <a:spcBef>
                <a:spcPts val="0"/>
              </a:spcBef>
              <a:spcAft>
                <a:spcPts val="600"/>
              </a:spcAft>
              <a:buNone/>
            </a:pPr>
            <a:r>
              <a:rPr lang="en-US" sz="2800" dirty="0"/>
              <a:t>Update Section G</a:t>
            </a:r>
          </a:p>
          <a:p>
            <a:pPr marL="0" indent="0">
              <a:spcBef>
                <a:spcPts val="0"/>
              </a:spcBef>
              <a:spcAft>
                <a:spcPts val="600"/>
              </a:spcAft>
              <a:buNone/>
            </a:pPr>
            <a:r>
              <a:rPr lang="en-US" sz="2800" dirty="0"/>
              <a:t>Update Section H</a:t>
            </a:r>
          </a:p>
          <a:p>
            <a:pPr marL="0" indent="0">
              <a:spcBef>
                <a:spcPts val="0"/>
              </a:spcBef>
              <a:spcAft>
                <a:spcPts val="600"/>
              </a:spcAft>
              <a:buNone/>
            </a:pPr>
            <a:r>
              <a:rPr lang="en-US" sz="2800" dirty="0"/>
              <a:t>Update Section I</a:t>
            </a:r>
          </a:p>
          <a:p>
            <a:pPr marL="0" indent="0">
              <a:spcBef>
                <a:spcPts val="0"/>
              </a:spcBef>
              <a:spcAft>
                <a:spcPts val="600"/>
              </a:spcAft>
              <a:buNone/>
            </a:pPr>
            <a:r>
              <a:rPr lang="en-US" sz="2800" dirty="0"/>
              <a:t>Enter exit information for scholars no longer enrolled (Section J)</a:t>
            </a:r>
          </a:p>
          <a:p>
            <a:pPr marL="0" indent="0">
              <a:spcBef>
                <a:spcPts val="0"/>
              </a:spcBef>
              <a:spcAft>
                <a:spcPts val="600"/>
              </a:spcAft>
              <a:buNone/>
            </a:pPr>
            <a:r>
              <a:rPr lang="en-US" sz="2800" dirty="0"/>
              <a:t>Review and submit all data by April 5</a:t>
            </a:r>
            <a:r>
              <a:rPr lang="en-US" sz="2800" baseline="30000" dirty="0"/>
              <a:t>th</a:t>
            </a:r>
            <a:r>
              <a:rPr lang="en-US" sz="2800" dirty="0"/>
              <a:t> deadline</a:t>
            </a:r>
            <a:endParaRPr lang="en-US" dirty="0"/>
          </a:p>
          <a:p>
            <a:pPr marL="514350" indent="-514350">
              <a:buFont typeface="+mj-lt"/>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604DC61-C3E6-4A07-868E-EAE85C1D85B9}"/>
              </a:ext>
            </a:extLst>
          </p:cNvPr>
          <p:cNvSpPr>
            <a:spLocks noGrp="1"/>
          </p:cNvSpPr>
          <p:nvPr>
            <p:ph type="sldNum" sz="quarter" idx="12"/>
          </p:nvPr>
        </p:nvSpPr>
        <p:spPr/>
        <p:txBody>
          <a:bodyPr/>
          <a:lstStyle/>
          <a:p>
            <a:fld id="{78FEA6AD-5963-42A3-B799-50DDE2FA9A33}" type="slidenum">
              <a:rPr lang="en-US" smtClean="0"/>
              <a:pPr/>
              <a:t>14</a:t>
            </a:fld>
            <a:endParaRPr lang="en-US" dirty="0"/>
          </a:p>
        </p:txBody>
      </p:sp>
      <p:sp>
        <p:nvSpPr>
          <p:cNvPr id="5" name="Oval 4">
            <a:extLst>
              <a:ext uri="{FF2B5EF4-FFF2-40B4-BE49-F238E27FC236}">
                <a16:creationId xmlns:a16="http://schemas.microsoft.com/office/drawing/2014/main" id="{05C5B737-EE53-43C7-AA2C-728C06B6C471}"/>
              </a:ext>
            </a:extLst>
          </p:cNvPr>
          <p:cNvSpPr/>
          <p:nvPr/>
        </p:nvSpPr>
        <p:spPr>
          <a:xfrm>
            <a:off x="284391" y="1447800"/>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43352"/>
                </a:solidFill>
                <a:latin typeface="Franklin Gothic Heavy" panose="020B0903020102020204" pitchFamily="34" charset="0"/>
              </a:rPr>
              <a:t>1</a:t>
            </a:r>
          </a:p>
        </p:txBody>
      </p:sp>
      <p:sp>
        <p:nvSpPr>
          <p:cNvPr id="7" name="Oval 6">
            <a:extLst>
              <a:ext uri="{FF2B5EF4-FFF2-40B4-BE49-F238E27FC236}">
                <a16:creationId xmlns:a16="http://schemas.microsoft.com/office/drawing/2014/main" id="{B4A481BF-B001-4B6C-ACEC-323B45D17207}"/>
              </a:ext>
            </a:extLst>
          </p:cNvPr>
          <p:cNvSpPr/>
          <p:nvPr/>
        </p:nvSpPr>
        <p:spPr>
          <a:xfrm>
            <a:off x="284391" y="1955800"/>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43352"/>
                </a:solidFill>
                <a:latin typeface="Franklin Gothic Heavy" panose="020B0903020102020204" pitchFamily="34" charset="0"/>
              </a:rPr>
              <a:t>2</a:t>
            </a:r>
          </a:p>
        </p:txBody>
      </p:sp>
      <p:sp>
        <p:nvSpPr>
          <p:cNvPr id="8" name="Oval 7">
            <a:extLst>
              <a:ext uri="{FF2B5EF4-FFF2-40B4-BE49-F238E27FC236}">
                <a16:creationId xmlns:a16="http://schemas.microsoft.com/office/drawing/2014/main" id="{A5A65945-2A56-47DF-AFF3-BF12FC54629F}"/>
              </a:ext>
            </a:extLst>
          </p:cNvPr>
          <p:cNvSpPr/>
          <p:nvPr/>
        </p:nvSpPr>
        <p:spPr>
          <a:xfrm>
            <a:off x="284391" y="2463800"/>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43352"/>
                </a:solidFill>
                <a:latin typeface="Franklin Gothic Heavy" panose="020B0903020102020204" pitchFamily="34" charset="0"/>
              </a:rPr>
              <a:t>3</a:t>
            </a:r>
          </a:p>
        </p:txBody>
      </p:sp>
      <p:sp>
        <p:nvSpPr>
          <p:cNvPr id="9" name="Oval 8">
            <a:extLst>
              <a:ext uri="{FF2B5EF4-FFF2-40B4-BE49-F238E27FC236}">
                <a16:creationId xmlns:a16="http://schemas.microsoft.com/office/drawing/2014/main" id="{BC9C5685-1678-47DE-94EA-B5932CDDACED}"/>
              </a:ext>
            </a:extLst>
          </p:cNvPr>
          <p:cNvSpPr/>
          <p:nvPr/>
        </p:nvSpPr>
        <p:spPr>
          <a:xfrm>
            <a:off x="284391" y="2971800"/>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43352"/>
                </a:solidFill>
                <a:latin typeface="Franklin Gothic Heavy" panose="020B0903020102020204" pitchFamily="34" charset="0"/>
              </a:rPr>
              <a:t>4</a:t>
            </a:r>
          </a:p>
        </p:txBody>
      </p:sp>
      <p:sp>
        <p:nvSpPr>
          <p:cNvPr id="10" name="Oval 9">
            <a:extLst>
              <a:ext uri="{FF2B5EF4-FFF2-40B4-BE49-F238E27FC236}">
                <a16:creationId xmlns:a16="http://schemas.microsoft.com/office/drawing/2014/main" id="{04222067-D004-4451-9D1D-A4D21188F695}"/>
              </a:ext>
            </a:extLst>
          </p:cNvPr>
          <p:cNvSpPr/>
          <p:nvPr/>
        </p:nvSpPr>
        <p:spPr>
          <a:xfrm>
            <a:off x="284391" y="3479800"/>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43352"/>
                </a:solidFill>
                <a:latin typeface="Franklin Gothic Heavy" panose="020B0903020102020204" pitchFamily="34" charset="0"/>
              </a:rPr>
              <a:t>5</a:t>
            </a:r>
          </a:p>
        </p:txBody>
      </p:sp>
      <p:sp>
        <p:nvSpPr>
          <p:cNvPr id="11" name="Oval 10">
            <a:extLst>
              <a:ext uri="{FF2B5EF4-FFF2-40B4-BE49-F238E27FC236}">
                <a16:creationId xmlns:a16="http://schemas.microsoft.com/office/drawing/2014/main" id="{20F24819-4C81-403D-8AAA-69430C5FA29A}"/>
              </a:ext>
            </a:extLst>
          </p:cNvPr>
          <p:cNvSpPr/>
          <p:nvPr/>
        </p:nvSpPr>
        <p:spPr>
          <a:xfrm>
            <a:off x="284391" y="3987800"/>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43352"/>
                </a:solidFill>
                <a:latin typeface="Franklin Gothic Heavy" panose="020B0903020102020204" pitchFamily="34" charset="0"/>
              </a:rPr>
              <a:t>6</a:t>
            </a:r>
          </a:p>
        </p:txBody>
      </p:sp>
      <p:sp>
        <p:nvSpPr>
          <p:cNvPr id="12" name="Oval 11">
            <a:extLst>
              <a:ext uri="{FF2B5EF4-FFF2-40B4-BE49-F238E27FC236}">
                <a16:creationId xmlns:a16="http://schemas.microsoft.com/office/drawing/2014/main" id="{CE26184A-4FD4-4821-A216-CCDF580397C4}"/>
              </a:ext>
            </a:extLst>
          </p:cNvPr>
          <p:cNvSpPr/>
          <p:nvPr/>
        </p:nvSpPr>
        <p:spPr>
          <a:xfrm>
            <a:off x="284391" y="4495800"/>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43352"/>
                </a:solidFill>
                <a:latin typeface="Franklin Gothic Heavy" panose="020B0903020102020204" pitchFamily="34" charset="0"/>
              </a:rPr>
              <a:t>7</a:t>
            </a:r>
          </a:p>
        </p:txBody>
      </p:sp>
      <p:sp>
        <p:nvSpPr>
          <p:cNvPr id="13" name="Oval 12">
            <a:extLst>
              <a:ext uri="{FF2B5EF4-FFF2-40B4-BE49-F238E27FC236}">
                <a16:creationId xmlns:a16="http://schemas.microsoft.com/office/drawing/2014/main" id="{6ACBF41F-6ECA-4B83-B7F0-DA170442C047}"/>
              </a:ext>
            </a:extLst>
          </p:cNvPr>
          <p:cNvSpPr/>
          <p:nvPr/>
        </p:nvSpPr>
        <p:spPr>
          <a:xfrm>
            <a:off x="284391" y="5393055"/>
            <a:ext cx="365760" cy="36576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243352"/>
                </a:solidFill>
                <a:latin typeface="Franklin Gothic Heavy" panose="020B0903020102020204" pitchFamily="34" charset="0"/>
              </a:rPr>
              <a:t>8</a:t>
            </a:r>
          </a:p>
        </p:txBody>
      </p:sp>
    </p:spTree>
    <p:extLst>
      <p:ext uri="{BB962C8B-B14F-4D97-AF65-F5344CB8AC3E}">
        <p14:creationId xmlns:p14="http://schemas.microsoft.com/office/powerpoint/2010/main" val="2027935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570" y="228600"/>
            <a:ext cx="8153400" cy="990600"/>
          </a:xfrm>
        </p:spPr>
        <p:txBody>
          <a:bodyPr>
            <a:normAutofit/>
          </a:bodyPr>
          <a:lstStyle/>
          <a:p>
            <a:r>
              <a:rPr lang="en-US" sz="4000" dirty="0"/>
              <a:t>Step       : Log into the PDPDCS</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15</a:t>
            </a:fld>
            <a:endParaRPr lang="en-US" dirty="0"/>
          </a:p>
        </p:txBody>
      </p:sp>
      <p:sp>
        <p:nvSpPr>
          <p:cNvPr id="4" name="Content Placeholder 3"/>
          <p:cNvSpPr>
            <a:spLocks noGrp="1"/>
          </p:cNvSpPr>
          <p:nvPr>
            <p:ph sz="quarter" idx="1"/>
          </p:nvPr>
        </p:nvSpPr>
        <p:spPr>
          <a:xfrm>
            <a:off x="339969" y="1597269"/>
            <a:ext cx="8153400" cy="4495800"/>
          </a:xfrm>
        </p:spPr>
        <p:txBody>
          <a:bodyPr/>
          <a:lstStyle/>
          <a:p>
            <a:pPr marL="0" indent="0">
              <a:buNone/>
            </a:pPr>
            <a:r>
              <a:rPr lang="en-US" dirty="0"/>
              <a:t>Log in and review the secondary users assigned to your grant.</a:t>
            </a:r>
          </a:p>
        </p:txBody>
      </p:sp>
      <p:pic>
        <p:nvPicPr>
          <p:cNvPr id="9" name="Picture 2">
            <a:extLst>
              <a:ext uri="{FF2B5EF4-FFF2-40B4-BE49-F238E27FC236}">
                <a16:creationId xmlns:a16="http://schemas.microsoft.com/office/drawing/2014/main" id="{0FD94E38-D155-4335-9A19-29C676FD37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2" r="4206"/>
          <a:stretch/>
        </p:blipFill>
        <p:spPr bwMode="auto">
          <a:xfrm>
            <a:off x="172113" y="3048000"/>
            <a:ext cx="8799774" cy="2921201"/>
          </a:xfrm>
          <a:prstGeom prst="rect">
            <a:avLst/>
          </a:prstGeom>
          <a:noFill/>
          <a:ln w="9525">
            <a:solidFill>
              <a:schemeClr val="bg1">
                <a:lumMod val="7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4724400" y="5181600"/>
            <a:ext cx="1447800" cy="84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0792C35-B705-4752-9ABA-6403CAFCAEDA}"/>
              </a:ext>
            </a:extLst>
          </p:cNvPr>
          <p:cNvSpPr/>
          <p:nvPr/>
        </p:nvSpPr>
        <p:spPr>
          <a:xfrm>
            <a:off x="1484670" y="381000"/>
            <a:ext cx="685800" cy="6858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1</a:t>
            </a:r>
          </a:p>
        </p:txBody>
      </p:sp>
    </p:spTree>
    <p:extLst>
      <p:ext uri="{BB962C8B-B14F-4D97-AF65-F5344CB8AC3E}">
        <p14:creationId xmlns:p14="http://schemas.microsoft.com/office/powerpoint/2010/main" val="3851850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991600" cy="990600"/>
          </a:xfrm>
        </p:spPr>
        <p:txBody>
          <a:bodyPr>
            <a:noAutofit/>
          </a:bodyPr>
          <a:lstStyle/>
          <a:p>
            <a:r>
              <a:rPr lang="en-US" sz="4000" dirty="0"/>
              <a:t>Step       : Review your data summary</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16</a:t>
            </a:fld>
            <a:endParaRPr lang="en-US" dirty="0"/>
          </a:p>
        </p:txBody>
      </p:sp>
      <p:sp>
        <p:nvSpPr>
          <p:cNvPr id="4" name="Content Placeholder 3"/>
          <p:cNvSpPr>
            <a:spLocks noGrp="1"/>
          </p:cNvSpPr>
          <p:nvPr>
            <p:ph sz="quarter" idx="1"/>
          </p:nvPr>
        </p:nvSpPr>
        <p:spPr>
          <a:xfrm>
            <a:off x="304799" y="1523999"/>
            <a:ext cx="8711399" cy="4495800"/>
          </a:xfrm>
        </p:spPr>
        <p:txBody>
          <a:bodyPr>
            <a:normAutofit/>
          </a:bodyPr>
          <a:lstStyle/>
          <a:p>
            <a:pPr marL="0" indent="0">
              <a:buNone/>
            </a:pPr>
            <a:r>
              <a:rPr lang="en-US" sz="2800" dirty="0">
                <a:solidFill>
                  <a:prstClr val="black"/>
                </a:solidFill>
              </a:rPr>
              <a:t>Identify scholars that have not yet logged. Remind scholars to login to the PDPDCS at least every 6 months.</a:t>
            </a:r>
          </a:p>
          <a:p>
            <a:endParaRPr lang="en-US" sz="28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911256"/>
            <a:ext cx="5976175" cy="310854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p:spPr>
      </p:pic>
      <p:sp>
        <p:nvSpPr>
          <p:cNvPr id="7" name="Oval 6">
            <a:extLst>
              <a:ext uri="{FF2B5EF4-FFF2-40B4-BE49-F238E27FC236}">
                <a16:creationId xmlns:a16="http://schemas.microsoft.com/office/drawing/2014/main" id="{E9FDFDEC-50C4-4B6E-AE2A-EB1F96241CBA}"/>
              </a:ext>
            </a:extLst>
          </p:cNvPr>
          <p:cNvSpPr/>
          <p:nvPr/>
        </p:nvSpPr>
        <p:spPr>
          <a:xfrm>
            <a:off x="2743200" y="5358856"/>
            <a:ext cx="914400" cy="6609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EF3E9F5-4448-4AF3-9303-42C9896AD265}"/>
              </a:ext>
            </a:extLst>
          </p:cNvPr>
          <p:cNvSpPr/>
          <p:nvPr/>
        </p:nvSpPr>
        <p:spPr>
          <a:xfrm>
            <a:off x="1484670" y="381000"/>
            <a:ext cx="685800" cy="6858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2</a:t>
            </a:r>
          </a:p>
        </p:txBody>
      </p:sp>
    </p:spTree>
    <p:extLst>
      <p:ext uri="{BB962C8B-B14F-4D97-AF65-F5344CB8AC3E}">
        <p14:creationId xmlns:p14="http://schemas.microsoft.com/office/powerpoint/2010/main" val="64238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Step       : Add new scholars</a:t>
            </a:r>
          </a:p>
        </p:txBody>
      </p:sp>
      <p:sp>
        <p:nvSpPr>
          <p:cNvPr id="3" name="Content Placeholder 2"/>
          <p:cNvSpPr>
            <a:spLocks noGrp="1"/>
          </p:cNvSpPr>
          <p:nvPr>
            <p:ph sz="quarter" idx="1"/>
          </p:nvPr>
        </p:nvSpPr>
        <p:spPr/>
        <p:txBody>
          <a:bodyPr/>
          <a:lstStyle/>
          <a:p>
            <a:pPr marL="0" indent="0">
              <a:buNone/>
            </a:pPr>
            <a:r>
              <a:rPr lang="en-US" sz="3200" dirty="0">
                <a:solidFill>
                  <a:prstClr val="black"/>
                </a:solidFill>
              </a:rPr>
              <a:t>Add records for new scholars not already in the PDPDCS.</a:t>
            </a:r>
          </a:p>
          <a:p>
            <a:endParaRPr lang="en-US" dirty="0"/>
          </a:p>
        </p:txBody>
      </p:sp>
      <p:sp>
        <p:nvSpPr>
          <p:cNvPr id="4" name="Slide Number Placeholder 3"/>
          <p:cNvSpPr>
            <a:spLocks noGrp="1"/>
          </p:cNvSpPr>
          <p:nvPr>
            <p:ph type="sldNum" sz="quarter" idx="12"/>
          </p:nvPr>
        </p:nvSpPr>
        <p:spPr/>
        <p:txBody>
          <a:bodyPr/>
          <a:lstStyle/>
          <a:p>
            <a:fld id="{78FEA6AD-5963-42A3-B799-50DDE2FA9A33}" type="slidenum">
              <a:rPr lang="en-US" smtClean="0"/>
              <a:pPr/>
              <a:t>17</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0"/>
            <a:ext cx="5976175" cy="297179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p:spPr>
      </p:pic>
      <p:sp>
        <p:nvSpPr>
          <p:cNvPr id="6" name="Oval 5">
            <a:extLst>
              <a:ext uri="{FF2B5EF4-FFF2-40B4-BE49-F238E27FC236}">
                <a16:creationId xmlns:a16="http://schemas.microsoft.com/office/drawing/2014/main" id="{E9FDFDEC-50C4-4B6E-AE2A-EB1F96241CBA}"/>
              </a:ext>
            </a:extLst>
          </p:cNvPr>
          <p:cNvSpPr/>
          <p:nvPr/>
        </p:nvSpPr>
        <p:spPr>
          <a:xfrm>
            <a:off x="6457950" y="3657600"/>
            <a:ext cx="1327975" cy="6857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5DA773E-5AAD-461B-A171-E905D3CAD1C7}"/>
              </a:ext>
            </a:extLst>
          </p:cNvPr>
          <p:cNvSpPr/>
          <p:nvPr/>
        </p:nvSpPr>
        <p:spPr>
          <a:xfrm>
            <a:off x="1484670" y="381000"/>
            <a:ext cx="685800" cy="6858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3</a:t>
            </a:r>
          </a:p>
        </p:txBody>
      </p:sp>
    </p:spTree>
    <p:extLst>
      <p:ext uri="{BB962C8B-B14F-4D97-AF65-F5344CB8AC3E}">
        <p14:creationId xmlns:p14="http://schemas.microsoft.com/office/powerpoint/2010/main" val="3645819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Step       : Update Section G</a:t>
            </a:r>
          </a:p>
        </p:txBody>
      </p:sp>
      <p:sp>
        <p:nvSpPr>
          <p:cNvPr id="4" name="Slide Number Placeholder 3"/>
          <p:cNvSpPr>
            <a:spLocks noGrp="1"/>
          </p:cNvSpPr>
          <p:nvPr>
            <p:ph type="sldNum" sz="quarter" idx="12"/>
          </p:nvPr>
        </p:nvSpPr>
        <p:spPr/>
        <p:txBody>
          <a:bodyPr>
            <a:normAutofit fontScale="62500" lnSpcReduction="20000"/>
          </a:bodyPr>
          <a:lstStyle/>
          <a:p>
            <a:fld id="{78FEA6AD-5963-42A3-B799-50DDE2FA9A33}" type="slidenum">
              <a:rPr lang="en-US" smtClean="0"/>
              <a:pPr/>
              <a:t>18</a:t>
            </a:fld>
            <a:endParaRPr lang="en-US" dirty="0"/>
          </a:p>
        </p:txBody>
      </p:sp>
      <p:pic>
        <p:nvPicPr>
          <p:cNvPr id="3" name="Picture 2"/>
          <p:cNvPicPr>
            <a:picLocks noChangeAspect="1"/>
          </p:cNvPicPr>
          <p:nvPr/>
        </p:nvPicPr>
        <p:blipFill>
          <a:blip r:embed="rId3"/>
          <a:stretch>
            <a:fillRect/>
          </a:stretch>
        </p:blipFill>
        <p:spPr>
          <a:xfrm>
            <a:off x="1905000" y="1474290"/>
            <a:ext cx="5585205" cy="4559797"/>
          </a:xfrm>
          <a:prstGeom prst="rect">
            <a:avLst/>
          </a:prstGeom>
          <a:ln>
            <a:solidFill>
              <a:schemeClr val="tx1">
                <a:lumMod val="95000"/>
                <a:lumOff val="5000"/>
              </a:schemeClr>
            </a:solidFill>
          </a:ln>
          <a:effectLst>
            <a:outerShdw blurRad="50800" dist="38100" dir="2700000" algn="tl" rotWithShape="0">
              <a:prstClr val="black">
                <a:alpha val="40000"/>
              </a:prstClr>
            </a:outerShdw>
          </a:effectLst>
        </p:spPr>
      </p:pic>
      <p:sp>
        <p:nvSpPr>
          <p:cNvPr id="5" name="Oval 4">
            <a:extLst>
              <a:ext uri="{FF2B5EF4-FFF2-40B4-BE49-F238E27FC236}">
                <a16:creationId xmlns:a16="http://schemas.microsoft.com/office/drawing/2014/main" id="{B7E7CA7A-968C-4834-B982-C6B69B49DBC8}"/>
              </a:ext>
            </a:extLst>
          </p:cNvPr>
          <p:cNvSpPr/>
          <p:nvPr/>
        </p:nvSpPr>
        <p:spPr>
          <a:xfrm>
            <a:off x="1484670" y="381000"/>
            <a:ext cx="685800" cy="6858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4</a:t>
            </a:r>
          </a:p>
        </p:txBody>
      </p:sp>
    </p:spTree>
    <p:extLst>
      <p:ext uri="{BB962C8B-B14F-4D97-AF65-F5344CB8AC3E}">
        <p14:creationId xmlns:p14="http://schemas.microsoft.com/office/powerpoint/2010/main" val="4219707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228600"/>
            <a:ext cx="8605159" cy="990600"/>
          </a:xfrm>
        </p:spPr>
        <p:txBody>
          <a:bodyPr>
            <a:normAutofit/>
          </a:bodyPr>
          <a:lstStyle/>
          <a:p>
            <a:r>
              <a:rPr lang="en-US" sz="4000" dirty="0"/>
              <a:t>Step       : Update Section H</a:t>
            </a:r>
          </a:p>
        </p:txBody>
      </p:sp>
      <p:sp>
        <p:nvSpPr>
          <p:cNvPr id="4" name="Slide Number Placeholder 3"/>
          <p:cNvSpPr>
            <a:spLocks noGrp="1"/>
          </p:cNvSpPr>
          <p:nvPr>
            <p:ph type="sldNum" sz="quarter" idx="12"/>
          </p:nvPr>
        </p:nvSpPr>
        <p:spPr/>
        <p:txBody>
          <a:bodyPr>
            <a:normAutofit fontScale="62500" lnSpcReduction="20000"/>
          </a:bodyPr>
          <a:lstStyle/>
          <a:p>
            <a:fld id="{78FEA6AD-5963-42A3-B799-50DDE2FA9A33}" type="slidenum">
              <a:rPr lang="en-US" smtClean="0"/>
              <a:pPr/>
              <a:t>19</a:t>
            </a:fld>
            <a:endParaRPr lang="en-US" dirty="0"/>
          </a:p>
        </p:txBody>
      </p:sp>
      <p:pic>
        <p:nvPicPr>
          <p:cNvPr id="3" name="Picture 2"/>
          <p:cNvPicPr>
            <a:picLocks noChangeAspect="1"/>
          </p:cNvPicPr>
          <p:nvPr/>
        </p:nvPicPr>
        <p:blipFill>
          <a:blip r:embed="rId3"/>
          <a:stretch>
            <a:fillRect/>
          </a:stretch>
        </p:blipFill>
        <p:spPr>
          <a:xfrm>
            <a:off x="609600" y="2118219"/>
            <a:ext cx="7843838" cy="3139581"/>
          </a:xfrm>
          <a:prstGeom prst="rect">
            <a:avLst/>
          </a:prstGeom>
          <a:ln>
            <a:solidFill>
              <a:schemeClr val="tx1">
                <a:lumMod val="95000"/>
                <a:lumOff val="5000"/>
              </a:schemeClr>
            </a:solidFill>
          </a:ln>
          <a:effectLst>
            <a:outerShdw blurRad="50800" dist="38100" dir="2700000" algn="tl" rotWithShape="0">
              <a:prstClr val="black">
                <a:alpha val="40000"/>
              </a:prstClr>
            </a:outerShdw>
          </a:effectLst>
        </p:spPr>
      </p:pic>
      <p:sp>
        <p:nvSpPr>
          <p:cNvPr id="5" name="Oval 4">
            <a:extLst>
              <a:ext uri="{FF2B5EF4-FFF2-40B4-BE49-F238E27FC236}">
                <a16:creationId xmlns:a16="http://schemas.microsoft.com/office/drawing/2014/main" id="{05E0BA14-686F-447C-9D5C-91295E96229E}"/>
              </a:ext>
            </a:extLst>
          </p:cNvPr>
          <p:cNvSpPr/>
          <p:nvPr/>
        </p:nvSpPr>
        <p:spPr>
          <a:xfrm>
            <a:off x="1484670" y="381000"/>
            <a:ext cx="685800" cy="6858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5</a:t>
            </a:r>
          </a:p>
        </p:txBody>
      </p:sp>
    </p:spTree>
    <p:extLst>
      <p:ext uri="{BB962C8B-B14F-4D97-AF65-F5344CB8AC3E}">
        <p14:creationId xmlns:p14="http://schemas.microsoft.com/office/powerpoint/2010/main" val="213008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9" y="228600"/>
            <a:ext cx="8153400" cy="990600"/>
          </a:xfrm>
        </p:spPr>
        <p:txBody>
          <a:bodyPr/>
          <a:lstStyle/>
          <a:p>
            <a:r>
              <a:rPr lang="en-US" dirty="0"/>
              <a:t>Training Agenda</a:t>
            </a:r>
          </a:p>
        </p:txBody>
      </p:sp>
      <p:sp>
        <p:nvSpPr>
          <p:cNvPr id="4" name="Slide Number Placeholder 3"/>
          <p:cNvSpPr>
            <a:spLocks noGrp="1"/>
          </p:cNvSpPr>
          <p:nvPr>
            <p:ph type="sldNum" sz="quarter" idx="12"/>
          </p:nvPr>
        </p:nvSpPr>
        <p:spPr/>
        <p:txBody>
          <a:bodyPr>
            <a:normAutofit fontScale="62500" lnSpcReduction="20000"/>
          </a:bodyPr>
          <a:lstStyle/>
          <a:p>
            <a:fld id="{11F66CED-2B61-4DFE-9587-19755F43A1BB}" type="slidenum">
              <a:rPr lang="en-US" smtClean="0"/>
              <a:pPr/>
              <a:t>2</a:t>
            </a:fld>
            <a:endParaRPr lang="en-US" dirty="0"/>
          </a:p>
        </p:txBody>
      </p:sp>
      <p:sp>
        <p:nvSpPr>
          <p:cNvPr id="3" name="Content Placeholder 2"/>
          <p:cNvSpPr>
            <a:spLocks noGrp="1"/>
          </p:cNvSpPr>
          <p:nvPr>
            <p:ph sz="quarter" idx="1"/>
          </p:nvPr>
        </p:nvSpPr>
        <p:spPr>
          <a:xfrm>
            <a:off x="304800" y="1447800"/>
            <a:ext cx="8534399" cy="4495800"/>
          </a:xfrm>
          <a:effectLst/>
        </p:spPr>
        <p:txBody>
          <a:bodyPr>
            <a:normAutofit/>
          </a:bodyPr>
          <a:lstStyle/>
          <a:p>
            <a:r>
              <a:rPr lang="en-US" sz="3200" dirty="0"/>
              <a:t>Review important components of the PDPDCS including scholar agreements</a:t>
            </a:r>
          </a:p>
          <a:p>
            <a:r>
              <a:rPr lang="en-US" sz="3200" dirty="0"/>
              <a:t>Describe required actions for data submission</a:t>
            </a:r>
          </a:p>
          <a:p>
            <a:r>
              <a:rPr lang="en-US" sz="3200" dirty="0"/>
              <a:t>Discuss changes to the PDPDCS</a:t>
            </a:r>
          </a:p>
          <a:p>
            <a:r>
              <a:rPr lang="en-US" sz="3200" dirty="0"/>
              <a:t>Present the resources available to you and your scholars</a:t>
            </a:r>
          </a:p>
        </p:txBody>
      </p:sp>
    </p:spTree>
    <p:extLst>
      <p:ext uri="{BB962C8B-B14F-4D97-AF65-F5344CB8AC3E}">
        <p14:creationId xmlns:p14="http://schemas.microsoft.com/office/powerpoint/2010/main" val="1923050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20</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1601" y="1391865"/>
            <a:ext cx="6323982" cy="4704135"/>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Title 1">
            <a:extLst>
              <a:ext uri="{FF2B5EF4-FFF2-40B4-BE49-F238E27FC236}">
                <a16:creationId xmlns:a16="http://schemas.microsoft.com/office/drawing/2014/main" id="{11E467CC-0310-461B-85F4-2199F6FC4880}"/>
              </a:ext>
            </a:extLst>
          </p:cNvPr>
          <p:cNvSpPr txBox="1">
            <a:spLocks/>
          </p:cNvSpPr>
          <p:nvPr/>
        </p:nvSpPr>
        <p:spPr>
          <a:xfrm>
            <a:off x="304799" y="228600"/>
            <a:ext cx="8605159" cy="990600"/>
          </a:xfrm>
          <a:prstGeom prst="rect">
            <a:avLst/>
          </a:prstGeom>
        </p:spPr>
        <p:txBody>
          <a:bodyPr vert="horz"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z="4000" dirty="0"/>
              <a:t>Step       : Update Section I</a:t>
            </a:r>
          </a:p>
        </p:txBody>
      </p:sp>
      <p:sp>
        <p:nvSpPr>
          <p:cNvPr id="5" name="Oval 4">
            <a:extLst>
              <a:ext uri="{FF2B5EF4-FFF2-40B4-BE49-F238E27FC236}">
                <a16:creationId xmlns:a16="http://schemas.microsoft.com/office/drawing/2014/main" id="{91A17324-A516-4797-A955-49E0A66E95D1}"/>
              </a:ext>
            </a:extLst>
          </p:cNvPr>
          <p:cNvSpPr/>
          <p:nvPr/>
        </p:nvSpPr>
        <p:spPr>
          <a:xfrm>
            <a:off x="1484670" y="381000"/>
            <a:ext cx="685800" cy="6858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6</a:t>
            </a:r>
          </a:p>
        </p:txBody>
      </p:sp>
    </p:spTree>
    <p:extLst>
      <p:ext uri="{BB962C8B-B14F-4D97-AF65-F5344CB8AC3E}">
        <p14:creationId xmlns:p14="http://schemas.microsoft.com/office/powerpoint/2010/main" val="532586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rmAutofit fontScale="62500" lnSpcReduction="20000"/>
          </a:bodyPr>
          <a:lstStyle/>
          <a:p>
            <a:fld id="{78FEA6AD-5963-42A3-B799-50DDE2FA9A33}" type="slidenum">
              <a:rPr lang="en-US" smtClean="0"/>
              <a:pPr/>
              <a:t>21</a:t>
            </a:fld>
            <a:endParaRPr lang="en-US" dirty="0"/>
          </a:p>
        </p:txBody>
      </p:sp>
      <p:pic>
        <p:nvPicPr>
          <p:cNvPr id="5" name="Picture 4">
            <a:extLst>
              <a:ext uri="{FF2B5EF4-FFF2-40B4-BE49-F238E27FC236}">
                <a16:creationId xmlns:a16="http://schemas.microsoft.com/office/drawing/2014/main" id="{3E6664CC-DEE1-46B8-8AA8-288A2D836E66}"/>
              </a:ext>
            </a:extLst>
          </p:cNvPr>
          <p:cNvPicPr>
            <a:picLocks noChangeAspect="1"/>
          </p:cNvPicPr>
          <p:nvPr/>
        </p:nvPicPr>
        <p:blipFill>
          <a:blip r:embed="rId3"/>
          <a:stretch>
            <a:fillRect/>
          </a:stretch>
        </p:blipFill>
        <p:spPr>
          <a:xfrm>
            <a:off x="1447800" y="1400174"/>
            <a:ext cx="6248400" cy="4628257"/>
          </a:xfrm>
          <a:prstGeom prst="rect">
            <a:avLst/>
          </a:prstGeom>
          <a:ln>
            <a:solidFill>
              <a:schemeClr val="tx1">
                <a:lumMod val="95000"/>
                <a:lumOff val="5000"/>
              </a:schemeClr>
            </a:solidFill>
          </a:ln>
          <a:effectLst>
            <a:outerShdw blurRad="50800" dist="38100" dir="2700000" algn="tl" rotWithShape="0">
              <a:prstClr val="black">
                <a:alpha val="40000"/>
              </a:prstClr>
            </a:outerShdw>
          </a:effectLst>
        </p:spPr>
      </p:pic>
      <p:sp>
        <p:nvSpPr>
          <p:cNvPr id="8" name="Title 1">
            <a:extLst>
              <a:ext uri="{FF2B5EF4-FFF2-40B4-BE49-F238E27FC236}">
                <a16:creationId xmlns:a16="http://schemas.microsoft.com/office/drawing/2014/main" id="{6D494BAD-AA0F-4501-8700-92F2B9909C26}"/>
              </a:ext>
            </a:extLst>
          </p:cNvPr>
          <p:cNvSpPr>
            <a:spLocks noGrp="1"/>
          </p:cNvSpPr>
          <p:nvPr>
            <p:ph type="title"/>
          </p:nvPr>
        </p:nvSpPr>
        <p:spPr>
          <a:xfrm>
            <a:off x="304800" y="228600"/>
            <a:ext cx="8839200" cy="990600"/>
          </a:xfrm>
        </p:spPr>
        <p:txBody>
          <a:bodyPr>
            <a:normAutofit fontScale="90000"/>
          </a:bodyPr>
          <a:lstStyle/>
          <a:p>
            <a:pPr marL="2060575" indent="-2060575"/>
            <a:r>
              <a:rPr lang="en-US" dirty="0"/>
              <a:t>Step       : Enter exit information for scholars no longer enrolled </a:t>
            </a:r>
          </a:p>
        </p:txBody>
      </p:sp>
      <p:sp>
        <p:nvSpPr>
          <p:cNvPr id="9" name="Oval 8">
            <a:extLst>
              <a:ext uri="{FF2B5EF4-FFF2-40B4-BE49-F238E27FC236}">
                <a16:creationId xmlns:a16="http://schemas.microsoft.com/office/drawing/2014/main" id="{6D66120B-B48B-4C1B-9DE7-FB0A7163303B}"/>
              </a:ext>
            </a:extLst>
          </p:cNvPr>
          <p:cNvSpPr/>
          <p:nvPr/>
        </p:nvSpPr>
        <p:spPr>
          <a:xfrm>
            <a:off x="1484670" y="152400"/>
            <a:ext cx="685800" cy="6858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7</a:t>
            </a:r>
          </a:p>
        </p:txBody>
      </p:sp>
    </p:spTree>
    <p:extLst>
      <p:ext uri="{BB962C8B-B14F-4D97-AF65-F5344CB8AC3E}">
        <p14:creationId xmlns:p14="http://schemas.microsoft.com/office/powerpoint/2010/main" val="3009365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057400" indent="-2057400"/>
            <a:r>
              <a:rPr lang="en-US" dirty="0"/>
              <a:t>Step       : Enter exit information for scholars no longer enrolled </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22</a:t>
            </a:fld>
            <a:endParaRPr lang="en-US" dirty="0"/>
          </a:p>
        </p:txBody>
      </p:sp>
      <p:pic>
        <p:nvPicPr>
          <p:cNvPr id="5"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tretch>
            <a:fillRect/>
          </a:stretch>
        </p:blipFill>
        <p:spPr bwMode="auto">
          <a:xfrm>
            <a:off x="1415779" y="1674304"/>
            <a:ext cx="6312441" cy="427139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Oval 5">
            <a:extLst>
              <a:ext uri="{FF2B5EF4-FFF2-40B4-BE49-F238E27FC236}">
                <a16:creationId xmlns:a16="http://schemas.microsoft.com/office/drawing/2014/main" id="{A374C32C-58C1-44F9-835E-FDD76D51238B}"/>
              </a:ext>
            </a:extLst>
          </p:cNvPr>
          <p:cNvSpPr/>
          <p:nvPr/>
        </p:nvSpPr>
        <p:spPr>
          <a:xfrm>
            <a:off x="1484670" y="152400"/>
            <a:ext cx="685800" cy="6858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7</a:t>
            </a:r>
          </a:p>
        </p:txBody>
      </p:sp>
    </p:spTree>
    <p:extLst>
      <p:ext uri="{BB962C8B-B14F-4D97-AF65-F5344CB8AC3E}">
        <p14:creationId xmlns:p14="http://schemas.microsoft.com/office/powerpoint/2010/main" val="350505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057400" indent="-2057400"/>
            <a:r>
              <a:rPr lang="en-US" dirty="0"/>
              <a:t>Step       : Enter exit information for scholars no longer enrolled </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23</a:t>
            </a:fld>
            <a:endParaRPr lang="en-US" dirty="0"/>
          </a:p>
        </p:txBody>
      </p:sp>
      <p:pic>
        <p:nvPicPr>
          <p:cNvPr id="5"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96205" y="1674304"/>
            <a:ext cx="8151590" cy="4271391"/>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Oval 5">
            <a:extLst>
              <a:ext uri="{FF2B5EF4-FFF2-40B4-BE49-F238E27FC236}">
                <a16:creationId xmlns:a16="http://schemas.microsoft.com/office/drawing/2014/main" id="{A374C32C-58C1-44F9-835E-FDD76D51238B}"/>
              </a:ext>
            </a:extLst>
          </p:cNvPr>
          <p:cNvSpPr/>
          <p:nvPr/>
        </p:nvSpPr>
        <p:spPr>
          <a:xfrm>
            <a:off x="1484670" y="152400"/>
            <a:ext cx="685800" cy="6858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7</a:t>
            </a:r>
          </a:p>
        </p:txBody>
      </p:sp>
    </p:spTree>
    <p:extLst>
      <p:ext uri="{BB962C8B-B14F-4D97-AF65-F5344CB8AC3E}">
        <p14:creationId xmlns:p14="http://schemas.microsoft.com/office/powerpoint/2010/main" val="1422346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143000"/>
          </a:xfrm>
        </p:spPr>
        <p:txBody>
          <a:bodyPr>
            <a:normAutofit fontScale="90000"/>
          </a:bodyPr>
          <a:lstStyle/>
          <a:p>
            <a:pPr marL="2116138" indent="-2116138"/>
            <a:r>
              <a:rPr lang="en-US" dirty="0"/>
              <a:t>Step       : Submit Data for ALL Scholars by the Deadline</a:t>
            </a:r>
            <a:endParaRPr lang="en-US" sz="3000" dirty="0"/>
          </a:p>
        </p:txBody>
      </p:sp>
      <p:sp>
        <p:nvSpPr>
          <p:cNvPr id="3" name="Content Placeholder 2"/>
          <p:cNvSpPr>
            <a:spLocks noGrp="1"/>
          </p:cNvSpPr>
          <p:nvPr>
            <p:ph idx="1"/>
          </p:nvPr>
        </p:nvSpPr>
        <p:spPr>
          <a:xfrm>
            <a:off x="457200" y="1676400"/>
            <a:ext cx="8229600" cy="4389120"/>
          </a:xfrm>
        </p:spPr>
        <p:txBody>
          <a:bodyPr>
            <a:normAutofit/>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normAutofit fontScale="62500" lnSpcReduction="20000"/>
          </a:bodyPr>
          <a:lstStyle/>
          <a:p>
            <a:fld id="{11F66CED-2B61-4DFE-9587-19755F43A1BB}" type="slidenum">
              <a:rPr lang="en-US" smtClean="0"/>
              <a:pPr/>
              <a:t>24</a:t>
            </a:fld>
            <a:endParaRPr lang="en-US" dirty="0"/>
          </a:p>
        </p:txBody>
      </p:sp>
      <p:pic>
        <p:nvPicPr>
          <p:cNvPr id="7" name="Picture 6">
            <a:extLst>
              <a:ext uri="{FF2B5EF4-FFF2-40B4-BE49-F238E27FC236}">
                <a16:creationId xmlns:a16="http://schemas.microsoft.com/office/drawing/2014/main" id="{A6582AD2-967B-46B9-9515-6D3818AC2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348" y="1439339"/>
            <a:ext cx="5955585" cy="4307164"/>
          </a:xfrm>
          <a:prstGeom prst="rect">
            <a:avLst/>
          </a:prstGeom>
        </p:spPr>
      </p:pic>
      <p:sp>
        <p:nvSpPr>
          <p:cNvPr id="8" name="Oval 7">
            <a:extLst>
              <a:ext uri="{FF2B5EF4-FFF2-40B4-BE49-F238E27FC236}">
                <a16:creationId xmlns:a16="http://schemas.microsoft.com/office/drawing/2014/main" id="{5A533ACD-197E-4837-BEE6-C2FF493E5F43}"/>
              </a:ext>
            </a:extLst>
          </p:cNvPr>
          <p:cNvSpPr/>
          <p:nvPr/>
        </p:nvSpPr>
        <p:spPr>
          <a:xfrm>
            <a:off x="5791200" y="2362200"/>
            <a:ext cx="723793" cy="64225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8EB6552-B8A9-46BC-8A87-F687ABDD149F}"/>
              </a:ext>
            </a:extLst>
          </p:cNvPr>
          <p:cNvSpPr/>
          <p:nvPr/>
        </p:nvSpPr>
        <p:spPr>
          <a:xfrm>
            <a:off x="1484670" y="152400"/>
            <a:ext cx="685800" cy="685800"/>
          </a:xfrm>
          <a:prstGeom prst="ellipse">
            <a:avLst/>
          </a:prstGeom>
          <a:solidFill>
            <a:srgbClr val="CED7EA"/>
          </a:solidFill>
          <a:ln w="82550">
            <a:solidFill>
              <a:srgbClr val="2433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243352"/>
                </a:solidFill>
                <a:latin typeface="Franklin Gothic Heavy" panose="020B0903020102020204" pitchFamily="34" charset="0"/>
              </a:rPr>
              <a:t>8</a:t>
            </a:r>
          </a:p>
        </p:txBody>
      </p:sp>
    </p:spTree>
    <p:extLst>
      <p:ext uri="{BB962C8B-B14F-4D97-AF65-F5344CB8AC3E}">
        <p14:creationId xmlns:p14="http://schemas.microsoft.com/office/powerpoint/2010/main" val="4183138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31750"/>
            <a:ext cx="8153400" cy="990600"/>
          </a:xfrm>
        </p:spPr>
        <p:txBody>
          <a:bodyPr/>
          <a:lstStyle/>
          <a:p>
            <a:pPr eaLnBrk="1" hangingPunct="1"/>
            <a:r>
              <a:rPr lang="en-US" altLang="en-US"/>
              <a:t>Timely Submission</a:t>
            </a:r>
            <a:endParaRPr lang="en-US" altLang="en-US" sz="2000"/>
          </a:p>
        </p:txBody>
      </p:sp>
      <p:sp>
        <p:nvSpPr>
          <p:cNvPr id="3" name="Content Placeholder 2"/>
          <p:cNvSpPr>
            <a:spLocks noGrp="1"/>
          </p:cNvSpPr>
          <p:nvPr>
            <p:ph sz="quarter" idx="1"/>
          </p:nvPr>
        </p:nvSpPr>
        <p:spPr>
          <a:xfrm>
            <a:off x="612775" y="1600200"/>
            <a:ext cx="8153400" cy="4495800"/>
          </a:xfrm>
        </p:spPr>
        <p:txBody>
          <a:bodyPr>
            <a:normAutofit/>
          </a:bodyPr>
          <a:lstStyle/>
          <a:p>
            <a:pPr marL="0" lvl="1" indent="0" eaLnBrk="1" fontAlgn="auto" hangingPunct="1">
              <a:lnSpc>
                <a:spcPct val="90000"/>
              </a:lnSpc>
              <a:spcBef>
                <a:spcPts val="700"/>
              </a:spcBef>
              <a:spcAft>
                <a:spcPts val="0"/>
              </a:spcAft>
              <a:buClr>
                <a:schemeClr val="accent2"/>
              </a:buClr>
              <a:buSzPct val="60000"/>
              <a:buFont typeface="Wingdings 2" pitchFamily="18" charset="2"/>
              <a:buNone/>
              <a:defRPr/>
            </a:pPr>
            <a:r>
              <a:rPr lang="en-US" altLang="en-US" sz="3200" dirty="0"/>
              <a:t>Federal Regulations:</a:t>
            </a:r>
          </a:p>
          <a:p>
            <a:pPr marL="457200" lvl="1" indent="-457200">
              <a:lnSpc>
                <a:spcPct val="90000"/>
              </a:lnSpc>
              <a:spcBef>
                <a:spcPts val="700"/>
              </a:spcBef>
              <a:buClr>
                <a:schemeClr val="tx2"/>
              </a:buClr>
              <a:buSzPct val="100000"/>
              <a:defRPr/>
            </a:pPr>
            <a:r>
              <a:rPr lang="en-US" dirty="0"/>
              <a:t>According to 34 CFR 75.253(a)(3), the timely submission of this report is one of the factors that the Secretary will consider in determining whether to continue your project's funding for next fiscal year.</a:t>
            </a:r>
            <a:r>
              <a:rPr lang="en-US" sz="3200" b="1" dirty="0"/>
              <a:t> </a:t>
            </a:r>
            <a:endParaRPr lang="en-US" sz="3200" dirty="0"/>
          </a:p>
          <a:p>
            <a:pPr marL="457200" lvl="1" indent="-457200">
              <a:lnSpc>
                <a:spcPct val="90000"/>
              </a:lnSpc>
              <a:spcBef>
                <a:spcPts val="700"/>
              </a:spcBef>
              <a:buClr>
                <a:schemeClr val="tx2"/>
              </a:buClr>
              <a:buSzPct val="100000"/>
              <a:defRPr/>
            </a:pPr>
            <a:r>
              <a:rPr lang="en-US" dirty="0"/>
              <a:t>According to section 75.217(d)(3)(ii), the Secretary can consider the failure to submit scholar data in a timely fashion in determining your project’s ability to obtain future grants from the Office of Special Education Programs or under any other Department program.</a:t>
            </a:r>
          </a:p>
          <a:p>
            <a:pPr marL="320040" indent="-320040" eaLnBrk="1" fontAlgn="auto" hangingPunct="1">
              <a:spcAft>
                <a:spcPts val="0"/>
              </a:spcAft>
              <a:buFont typeface="Wingdings"/>
              <a:buChar char=""/>
              <a:defRPr/>
            </a:pPr>
            <a:endParaRPr lang="en-US" dirty="0"/>
          </a:p>
        </p:txBody>
      </p:sp>
      <p:sp>
        <p:nvSpPr>
          <p:cNvPr id="4" name="Slide Number Placeholder 3"/>
          <p:cNvSpPr>
            <a:spLocks noGrp="1"/>
          </p:cNvSpPr>
          <p:nvPr>
            <p:ph type="sldNum" sz="quarter" idx="12"/>
          </p:nvPr>
        </p:nvSpPr>
        <p:spPr/>
        <p:txBody>
          <a:bodyPr>
            <a:normAutofit fontScale="62500" lnSpcReduction="20000"/>
          </a:bodyPr>
          <a:lstStyle/>
          <a:p>
            <a:pPr>
              <a:defRPr/>
            </a:pPr>
            <a:fld id="{DD2E4168-E083-4AEC-B632-F4C0D6329036}" type="slidenum">
              <a:rPr lang="en-US"/>
              <a:pPr>
                <a:defRPr/>
              </a:pPr>
              <a:t>25</a:t>
            </a:fld>
            <a:endParaRPr lang="en-US" dirty="0"/>
          </a:p>
        </p:txBody>
      </p:sp>
    </p:spTree>
    <p:extLst>
      <p:ext uri="{BB962C8B-B14F-4D97-AF65-F5344CB8AC3E}">
        <p14:creationId xmlns:p14="http://schemas.microsoft.com/office/powerpoint/2010/main" val="2087227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799" y="1600200"/>
            <a:ext cx="3276601" cy="4495800"/>
          </a:xfrm>
        </p:spPr>
        <p:txBody>
          <a:bodyPr>
            <a:noAutofit/>
          </a:bodyPr>
          <a:lstStyle/>
          <a:p>
            <a:pPr marL="0" indent="0">
              <a:buNone/>
              <a:tabLst>
                <a:tab pos="0" algn="l"/>
              </a:tabLst>
            </a:pPr>
            <a:r>
              <a:rPr lang="en-US" sz="3200" dirty="0"/>
              <a:t>Use the “Forgot Password” link on the login page.</a:t>
            </a:r>
          </a:p>
          <a:p>
            <a:pPr marL="0" indent="0">
              <a:buNone/>
              <a:tabLst>
                <a:tab pos="0" algn="l"/>
              </a:tabLst>
            </a:pPr>
            <a:endParaRPr lang="en-US" sz="3200" dirty="0"/>
          </a:p>
        </p:txBody>
      </p:sp>
      <p:sp>
        <p:nvSpPr>
          <p:cNvPr id="8194" name="AutoShape 2"/>
          <p:cNvSpPr>
            <a:spLocks noGrp="1" noChangeArrowheads="1"/>
          </p:cNvSpPr>
          <p:nvPr>
            <p:ph type="title"/>
          </p:nvPr>
        </p:nvSpPr>
        <p:spPr>
          <a:xfrm>
            <a:off x="306681" y="190501"/>
            <a:ext cx="8153400" cy="990600"/>
          </a:xfrm>
        </p:spPr>
        <p:txBody>
          <a:bodyPr>
            <a:noAutofit/>
          </a:bodyPr>
          <a:lstStyle/>
          <a:p>
            <a:r>
              <a:rPr lang="en-US" sz="4000" dirty="0"/>
              <a:t>How do I reset my password?</a:t>
            </a:r>
          </a:p>
        </p:txBody>
      </p:sp>
      <p:sp>
        <p:nvSpPr>
          <p:cNvPr id="4" name="Slide Number Placeholder 2"/>
          <p:cNvSpPr>
            <a:spLocks noGrp="1"/>
          </p:cNvSpPr>
          <p:nvPr>
            <p:ph type="sldNum" sz="quarter" idx="12"/>
          </p:nvPr>
        </p:nvSpPr>
        <p:spPr>
          <a:xfrm>
            <a:off x="8229600" y="6324600"/>
            <a:ext cx="533400" cy="244476"/>
          </a:xfrm>
        </p:spPr>
        <p:txBody>
          <a:bodyPr>
            <a:normAutofit fontScale="62500" lnSpcReduction="20000"/>
          </a:bodyPr>
          <a:lstStyle/>
          <a:p>
            <a:fld id="{78FEA6AD-5963-42A3-B799-50DDE2FA9A33}" type="slidenum">
              <a:rPr lang="en-US" smtClean="0"/>
              <a:pPr/>
              <a:t>26</a:t>
            </a:fld>
            <a:endParaRPr lang="en-US" dirty="0"/>
          </a:p>
        </p:txBody>
      </p:sp>
      <p:grpSp>
        <p:nvGrpSpPr>
          <p:cNvPr id="5" name="Group 4">
            <a:extLst>
              <a:ext uri="{FF2B5EF4-FFF2-40B4-BE49-F238E27FC236}">
                <a16:creationId xmlns:a16="http://schemas.microsoft.com/office/drawing/2014/main" id="{FCDF8985-BB87-4767-8065-F4DA754000F5}"/>
              </a:ext>
            </a:extLst>
          </p:cNvPr>
          <p:cNvGrpSpPr/>
          <p:nvPr/>
        </p:nvGrpSpPr>
        <p:grpSpPr>
          <a:xfrm>
            <a:off x="3305314" y="2209800"/>
            <a:ext cx="5838686" cy="3981450"/>
            <a:chOff x="3949584" y="3096268"/>
            <a:chExt cx="4546716" cy="3114032"/>
          </a:xfrm>
        </p:grpSpPr>
        <p:grpSp>
          <p:nvGrpSpPr>
            <p:cNvPr id="7" name="Group 6">
              <a:extLst>
                <a:ext uri="{FF2B5EF4-FFF2-40B4-BE49-F238E27FC236}">
                  <a16:creationId xmlns:a16="http://schemas.microsoft.com/office/drawing/2014/main" id="{23887B38-6120-4C2D-8EFF-CBFA02CFC19C}"/>
                </a:ext>
              </a:extLst>
            </p:cNvPr>
            <p:cNvGrpSpPr/>
            <p:nvPr/>
          </p:nvGrpSpPr>
          <p:grpSpPr>
            <a:xfrm>
              <a:off x="3949584" y="3096268"/>
              <a:ext cx="4546716" cy="3114032"/>
              <a:chOff x="4043631" y="3549979"/>
              <a:chExt cx="3498984" cy="2269078"/>
            </a:xfrm>
          </p:grpSpPr>
          <p:pic>
            <p:nvPicPr>
              <p:cNvPr id="2" name="Picture 1">
                <a:extLst>
                  <a:ext uri="{FF2B5EF4-FFF2-40B4-BE49-F238E27FC236}">
                    <a16:creationId xmlns:a16="http://schemas.microsoft.com/office/drawing/2014/main" id="{612F1F2C-12DF-42A9-B823-E20F38D2A26B}"/>
                  </a:ext>
                </a:extLst>
              </p:cNvPr>
              <p:cNvPicPr>
                <a:picLocks noChangeAspect="1"/>
              </p:cNvPicPr>
              <p:nvPr/>
            </p:nvPicPr>
            <p:blipFill rotWithShape="1">
              <a:blip r:embed="rId3">
                <a:extLst>
                  <a:ext uri="{28A0092B-C50C-407E-A947-70E740481C1C}">
                    <a14:useLocalDpi xmlns:a14="http://schemas.microsoft.com/office/drawing/2010/main" val="0"/>
                  </a:ext>
                </a:extLst>
              </a:blip>
              <a:srcRect l="9093" r="21190" b="17374"/>
              <a:stretch/>
            </p:blipFill>
            <p:spPr>
              <a:xfrm>
                <a:off x="4423404" y="3750980"/>
                <a:ext cx="2680025" cy="1742015"/>
              </a:xfrm>
              <a:prstGeom prst="rect">
                <a:avLst/>
              </a:prstGeom>
            </p:spPr>
          </p:pic>
          <p:pic>
            <p:nvPicPr>
              <p:cNvPr id="6" name="Picture 5">
                <a:extLst>
                  <a:ext uri="{FF2B5EF4-FFF2-40B4-BE49-F238E27FC236}">
                    <a16:creationId xmlns:a16="http://schemas.microsoft.com/office/drawing/2014/main" id="{14AAF1E7-3322-4F73-A5A8-4EE33ADAA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631" y="3549979"/>
                <a:ext cx="3498984" cy="2269078"/>
              </a:xfrm>
              <a:prstGeom prst="rect">
                <a:avLst/>
              </a:prstGeom>
            </p:spPr>
          </p:pic>
        </p:grpSp>
        <p:sp>
          <p:nvSpPr>
            <p:cNvPr id="3" name="Rectangle 2">
              <a:extLst>
                <a:ext uri="{FF2B5EF4-FFF2-40B4-BE49-F238E27FC236}">
                  <a16:creationId xmlns:a16="http://schemas.microsoft.com/office/drawing/2014/main" id="{10CA70E0-1B02-4823-8D27-73448ED21423}"/>
                </a:ext>
              </a:extLst>
            </p:cNvPr>
            <p:cNvSpPr/>
            <p:nvPr/>
          </p:nvSpPr>
          <p:spPr>
            <a:xfrm>
              <a:off x="5334000" y="4267200"/>
              <a:ext cx="762000" cy="304800"/>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892830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304800" y="118759"/>
            <a:ext cx="9067800" cy="990600"/>
          </a:xfrm>
        </p:spPr>
        <p:txBody>
          <a:bodyPr>
            <a:noAutofit/>
          </a:bodyPr>
          <a:lstStyle/>
          <a:p>
            <a:r>
              <a:rPr lang="en-US" sz="4000" dirty="0"/>
              <a:t>Why aren’t I (or my scholars) receiving emails from the PDPDCS?</a:t>
            </a:r>
          </a:p>
        </p:txBody>
      </p:sp>
      <p:sp>
        <p:nvSpPr>
          <p:cNvPr id="7171" name="Rectangle 3"/>
          <p:cNvSpPr>
            <a:spLocks noGrp="1" noChangeArrowheads="1"/>
          </p:cNvSpPr>
          <p:nvPr>
            <p:ph idx="1"/>
          </p:nvPr>
        </p:nvSpPr>
        <p:spPr>
          <a:xfrm>
            <a:off x="617221" y="1873409"/>
            <a:ext cx="5867399" cy="2452934"/>
          </a:xfrm>
        </p:spPr>
        <p:txBody>
          <a:bodyPr>
            <a:normAutofit/>
          </a:bodyPr>
          <a:lstStyle/>
          <a:p>
            <a:pPr marL="0" indent="0">
              <a:buNone/>
            </a:pPr>
            <a:r>
              <a:rPr lang="en-US" sz="3200" dirty="0"/>
              <a:t>To ensure you and your scholars receive all system notifications:</a:t>
            </a:r>
          </a:p>
        </p:txBody>
      </p:sp>
      <p:sp>
        <p:nvSpPr>
          <p:cNvPr id="4" name="Slide Number Placeholder 2"/>
          <p:cNvSpPr>
            <a:spLocks noGrp="1"/>
          </p:cNvSpPr>
          <p:nvPr>
            <p:ph type="sldNum" sz="quarter" idx="12"/>
          </p:nvPr>
        </p:nvSpPr>
        <p:spPr>
          <a:xfrm>
            <a:off x="8229600" y="6324600"/>
            <a:ext cx="533400" cy="244476"/>
          </a:xfrm>
        </p:spPr>
        <p:txBody>
          <a:bodyPr>
            <a:normAutofit fontScale="62500" lnSpcReduction="20000"/>
          </a:bodyPr>
          <a:lstStyle/>
          <a:p>
            <a:fld id="{78FEA6AD-5963-42A3-B799-50DDE2FA9A33}" type="slidenum">
              <a:rPr lang="en-US" smtClean="0"/>
              <a:pPr/>
              <a:t>27</a:t>
            </a:fld>
            <a:endParaRPr lang="en-US" dirty="0"/>
          </a:p>
        </p:txBody>
      </p:sp>
      <p:sp>
        <p:nvSpPr>
          <p:cNvPr id="9" name="Rectangle: Rounded Corners 8">
            <a:extLst>
              <a:ext uri="{FF2B5EF4-FFF2-40B4-BE49-F238E27FC236}">
                <a16:creationId xmlns:a16="http://schemas.microsoft.com/office/drawing/2014/main" id="{E1C0B1D3-458B-4BCE-A7C3-A73A2F8E3148}"/>
              </a:ext>
            </a:extLst>
          </p:cNvPr>
          <p:cNvSpPr/>
          <p:nvPr/>
        </p:nvSpPr>
        <p:spPr>
          <a:xfrm>
            <a:off x="685801" y="3696998"/>
            <a:ext cx="7619999" cy="2322801"/>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7C92FAF7-B939-42A3-9929-6824A004B409}"/>
              </a:ext>
            </a:extLst>
          </p:cNvPr>
          <p:cNvSpPr txBox="1">
            <a:spLocks noChangeArrowheads="1"/>
          </p:cNvSpPr>
          <p:nvPr/>
        </p:nvSpPr>
        <p:spPr>
          <a:xfrm>
            <a:off x="838200" y="3888257"/>
            <a:ext cx="7391400" cy="2261675"/>
          </a:xfrm>
          <a:prstGeom prst="rect">
            <a:avLst/>
          </a:prstGeom>
        </p:spPr>
        <p:txBody>
          <a:bodyPr vert="horz">
            <a:normAutofit fontScale="92500"/>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44488" lvl="1" indent="-344488">
              <a:buClr>
                <a:srgbClr val="243352"/>
              </a:buClr>
              <a:buSzPct val="100000"/>
            </a:pPr>
            <a:r>
              <a:rPr lang="en-US" sz="2800" dirty="0"/>
              <a:t>Add </a:t>
            </a:r>
            <a:r>
              <a:rPr lang="en-US" sz="2800" dirty="0">
                <a:hlinkClick r:id="rId3"/>
              </a:rPr>
              <a:t>serviceobligation@ed.gov</a:t>
            </a:r>
            <a:r>
              <a:rPr lang="en-US" sz="2800" dirty="0"/>
              <a:t> to your contact list</a:t>
            </a:r>
          </a:p>
          <a:p>
            <a:pPr marL="344488" lvl="1" indent="-344488">
              <a:buClr>
                <a:srgbClr val="243352"/>
              </a:buClr>
              <a:buSzPct val="100000"/>
            </a:pPr>
            <a:r>
              <a:rPr lang="en-US" sz="2800" dirty="0"/>
              <a:t>Check your email settings to be sure emails from this account are not marked as spam</a:t>
            </a:r>
          </a:p>
          <a:p>
            <a:pPr marL="344488" lvl="1" indent="-344488">
              <a:buClr>
                <a:srgbClr val="243352"/>
              </a:buClr>
              <a:buSzPct val="100000"/>
            </a:pPr>
            <a:r>
              <a:rPr lang="en-US" sz="2800" dirty="0"/>
              <a:t>Enter a non-IHE email address for each scholar</a:t>
            </a:r>
          </a:p>
          <a:p>
            <a:pPr marL="344488" lvl="1" indent="-344488">
              <a:buSzPct val="100000"/>
            </a:pPr>
            <a:endParaRPr lang="en-US" sz="2800" b="1" dirty="0">
              <a:solidFill>
                <a:srgbClr val="002060"/>
              </a:solidFill>
            </a:endParaRPr>
          </a:p>
        </p:txBody>
      </p:sp>
      <p:pic>
        <p:nvPicPr>
          <p:cNvPr id="3" name="Picture 2">
            <a:extLst>
              <a:ext uri="{FF2B5EF4-FFF2-40B4-BE49-F238E27FC236}">
                <a16:creationId xmlns:a16="http://schemas.microsoft.com/office/drawing/2014/main" id="{EE89963B-38D1-4C5D-B7AD-EB6E9ABD6A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00800" y="1295400"/>
            <a:ext cx="1800512" cy="2473340"/>
          </a:xfrm>
          <a:prstGeom prst="rect">
            <a:avLst/>
          </a:prstGeom>
        </p:spPr>
      </p:pic>
    </p:spTree>
    <p:extLst>
      <p:ext uri="{BB962C8B-B14F-4D97-AF65-F5344CB8AC3E}">
        <p14:creationId xmlns:p14="http://schemas.microsoft.com/office/powerpoint/2010/main" val="21420289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228600" y="228600"/>
            <a:ext cx="8153400" cy="990600"/>
          </a:xfrm>
        </p:spPr>
        <p:txBody>
          <a:bodyPr>
            <a:noAutofit/>
          </a:bodyPr>
          <a:lstStyle/>
          <a:p>
            <a:r>
              <a:rPr lang="en-US" sz="4000" dirty="0"/>
              <a:t>Why should I add a secondary user?</a:t>
            </a:r>
          </a:p>
        </p:txBody>
      </p:sp>
      <p:sp>
        <p:nvSpPr>
          <p:cNvPr id="7171" name="Rectangle 3"/>
          <p:cNvSpPr>
            <a:spLocks noGrp="1" noChangeArrowheads="1"/>
          </p:cNvSpPr>
          <p:nvPr>
            <p:ph idx="1"/>
          </p:nvPr>
        </p:nvSpPr>
        <p:spPr/>
        <p:txBody>
          <a:bodyPr>
            <a:normAutofit/>
          </a:bodyPr>
          <a:lstStyle/>
          <a:p>
            <a:r>
              <a:rPr lang="en-US" sz="2800" dirty="0"/>
              <a:t>Project Directors are responsible for all data entries, however secondary users are permitted.</a:t>
            </a:r>
          </a:p>
          <a:p>
            <a:r>
              <a:rPr lang="en-US" sz="2800" dirty="0"/>
              <a:t>Only two people per grant are permitted access.</a:t>
            </a:r>
          </a:p>
          <a:p>
            <a:r>
              <a:rPr lang="en-US" sz="2800" dirty="0"/>
              <a:t>Secondary users are given a unique login allowing the to enter scholar information.</a:t>
            </a:r>
          </a:p>
          <a:p>
            <a:r>
              <a:rPr lang="en-US" sz="2800" dirty="0"/>
              <a:t>Secondary users also receive PDPDCS reminder emails and notifications.</a:t>
            </a:r>
          </a:p>
          <a:p>
            <a:pPr>
              <a:buFont typeface="Wingdings 2" pitchFamily="18" charset="2"/>
              <a:buNone/>
            </a:pPr>
            <a:endParaRPr lang="en-US" sz="2800" b="1" dirty="0">
              <a:solidFill>
                <a:srgbClr val="002060"/>
              </a:solidFill>
            </a:endParaRPr>
          </a:p>
          <a:p>
            <a:endParaRPr lang="en-US" sz="2800" dirty="0"/>
          </a:p>
        </p:txBody>
      </p:sp>
      <p:sp>
        <p:nvSpPr>
          <p:cNvPr id="4" name="Slide Number Placeholder 2"/>
          <p:cNvSpPr>
            <a:spLocks noGrp="1"/>
          </p:cNvSpPr>
          <p:nvPr>
            <p:ph type="sldNum" sz="quarter" idx="12"/>
          </p:nvPr>
        </p:nvSpPr>
        <p:spPr>
          <a:xfrm>
            <a:off x="8229600" y="6324600"/>
            <a:ext cx="533400" cy="244476"/>
          </a:xfrm>
        </p:spPr>
        <p:txBody>
          <a:bodyPr>
            <a:normAutofit fontScale="62500" lnSpcReduction="20000"/>
          </a:bodyPr>
          <a:lstStyle/>
          <a:p>
            <a:fld id="{78FEA6AD-5963-42A3-B799-50DDE2FA9A33}" type="slidenum">
              <a:rPr lang="en-US" smtClean="0"/>
              <a:pPr/>
              <a:t>28</a:t>
            </a:fld>
            <a:endParaRPr lang="en-US" dirty="0"/>
          </a:p>
        </p:txBody>
      </p:sp>
    </p:spTree>
    <p:extLst>
      <p:ext uri="{BB962C8B-B14F-4D97-AF65-F5344CB8AC3E}">
        <p14:creationId xmlns:p14="http://schemas.microsoft.com/office/powerpoint/2010/main" val="2508207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I know if my scholars have logged into the PDPDCS?</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29</a:t>
            </a:fld>
            <a:endParaRPr lang="en-US" dirty="0"/>
          </a:p>
        </p:txBody>
      </p:sp>
      <p:pic>
        <p:nvPicPr>
          <p:cNvPr id="5"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486039" y="1604962"/>
            <a:ext cx="8171922" cy="44100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6" name="Oval 5"/>
          <p:cNvSpPr/>
          <p:nvPr/>
        </p:nvSpPr>
        <p:spPr>
          <a:xfrm>
            <a:off x="2891790" y="4841310"/>
            <a:ext cx="1143000" cy="10796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52600" y="4841309"/>
            <a:ext cx="1143000" cy="107963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66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C67A-E979-4C2D-BE11-695FB8ADF96A}"/>
              </a:ext>
            </a:extLst>
          </p:cNvPr>
          <p:cNvSpPr>
            <a:spLocks noGrp="1"/>
          </p:cNvSpPr>
          <p:nvPr>
            <p:ph type="ctrTitle"/>
          </p:nvPr>
        </p:nvSpPr>
        <p:spPr>
          <a:xfrm>
            <a:off x="457200" y="1143000"/>
            <a:ext cx="3886200" cy="3048000"/>
          </a:xfrm>
        </p:spPr>
        <p:txBody>
          <a:bodyPr>
            <a:normAutofit/>
          </a:bodyPr>
          <a:lstStyle/>
          <a:p>
            <a:r>
              <a:rPr lang="en-US" dirty="0">
                <a:solidFill>
                  <a:schemeClr val="tx1"/>
                </a:solidFill>
              </a:rPr>
              <a:t>Important PDPDCS Reminders</a:t>
            </a:r>
          </a:p>
        </p:txBody>
      </p:sp>
    </p:spTree>
    <p:extLst>
      <p:ext uri="{BB962C8B-B14F-4D97-AF65-F5344CB8AC3E}">
        <p14:creationId xmlns:p14="http://schemas.microsoft.com/office/powerpoint/2010/main" val="4195220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My scholar is still enrolled. Should I submit his/her record?</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30</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641" y="1447800"/>
            <a:ext cx="8406719" cy="4419600"/>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1288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51796-6754-4391-A41D-E558448218C8}"/>
              </a:ext>
            </a:extLst>
          </p:cNvPr>
          <p:cNvSpPr>
            <a:spLocks noGrp="1"/>
          </p:cNvSpPr>
          <p:nvPr>
            <p:ph type="ctrTitle"/>
          </p:nvPr>
        </p:nvSpPr>
        <p:spPr>
          <a:xfrm>
            <a:off x="609600" y="1143000"/>
            <a:ext cx="3886200" cy="3048000"/>
          </a:xfrm>
        </p:spPr>
        <p:txBody>
          <a:bodyPr/>
          <a:lstStyle/>
          <a:p>
            <a:r>
              <a:rPr lang="en-US" dirty="0">
                <a:solidFill>
                  <a:schemeClr val="tx1"/>
                </a:solidFill>
              </a:rPr>
              <a:t>Changes to the PDPDCS</a:t>
            </a:r>
          </a:p>
        </p:txBody>
      </p:sp>
      <p:pic>
        <p:nvPicPr>
          <p:cNvPr id="3" name="Picture 2">
            <a:extLst>
              <a:ext uri="{FF2B5EF4-FFF2-40B4-BE49-F238E27FC236}">
                <a16:creationId xmlns:a16="http://schemas.microsoft.com/office/drawing/2014/main" id="{6EE9262D-5514-E74B-9304-9E8BB95A0BE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28225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0B93D-8285-1848-BC01-184FA394A016}"/>
              </a:ext>
            </a:extLst>
          </p:cNvPr>
          <p:cNvSpPr>
            <a:spLocks noGrp="1"/>
          </p:cNvSpPr>
          <p:nvPr>
            <p:ph type="title"/>
          </p:nvPr>
        </p:nvSpPr>
        <p:spPr/>
        <p:txBody>
          <a:bodyPr>
            <a:normAutofit fontScale="90000"/>
          </a:bodyPr>
          <a:lstStyle/>
          <a:p>
            <a:r>
              <a:rPr lang="en-US" dirty="0"/>
              <a:t>Changes to the PDPDCS: </a:t>
            </a:r>
            <a:br>
              <a:rPr lang="en-US" dirty="0"/>
            </a:br>
            <a:r>
              <a:rPr lang="en-US" dirty="0"/>
              <a:t>Emails when Scholars Graduate/Exit</a:t>
            </a:r>
          </a:p>
        </p:txBody>
      </p:sp>
      <p:sp>
        <p:nvSpPr>
          <p:cNvPr id="4" name="Slide Number Placeholder 3">
            <a:extLst>
              <a:ext uri="{FF2B5EF4-FFF2-40B4-BE49-F238E27FC236}">
                <a16:creationId xmlns:a16="http://schemas.microsoft.com/office/drawing/2014/main" id="{D76017C9-12A6-1844-B3A5-73FC4F94AD7D}"/>
              </a:ext>
            </a:extLst>
          </p:cNvPr>
          <p:cNvSpPr>
            <a:spLocks noGrp="1"/>
          </p:cNvSpPr>
          <p:nvPr>
            <p:ph type="sldNum" sz="quarter" idx="12"/>
          </p:nvPr>
        </p:nvSpPr>
        <p:spPr/>
        <p:txBody>
          <a:bodyPr/>
          <a:lstStyle/>
          <a:p>
            <a:fld id="{78FEA6AD-5963-42A3-B799-50DDE2FA9A33}" type="slidenum">
              <a:rPr lang="en-US" smtClean="0"/>
              <a:pPr/>
              <a:t>32</a:t>
            </a:fld>
            <a:endParaRPr lang="en-US" dirty="0"/>
          </a:p>
        </p:txBody>
      </p:sp>
      <p:sp>
        <p:nvSpPr>
          <p:cNvPr id="9" name="TextBox 8">
            <a:extLst>
              <a:ext uri="{FF2B5EF4-FFF2-40B4-BE49-F238E27FC236}">
                <a16:creationId xmlns:a16="http://schemas.microsoft.com/office/drawing/2014/main" id="{4EEA26E5-ECA5-1240-8F85-4FE8F3E8A8A3}"/>
              </a:ext>
            </a:extLst>
          </p:cNvPr>
          <p:cNvSpPr txBox="1"/>
          <p:nvPr/>
        </p:nvSpPr>
        <p:spPr>
          <a:xfrm>
            <a:off x="304800" y="1524000"/>
            <a:ext cx="8153399" cy="2523768"/>
          </a:xfrm>
          <a:prstGeom prst="rect">
            <a:avLst/>
          </a:prstGeom>
          <a:noFill/>
        </p:spPr>
        <p:txBody>
          <a:bodyPr wrap="square" rtlCol="0">
            <a:spAutoFit/>
          </a:bodyPr>
          <a:lstStyle/>
          <a:p>
            <a:r>
              <a:rPr lang="en-US" sz="2800" dirty="0"/>
              <a:t>When scholars exit the program (through graduation or exiting without completion), they will receive an email from </a:t>
            </a:r>
            <a:r>
              <a:rPr lang="en-US" sz="2800" dirty="0">
                <a:hlinkClick r:id="rId3"/>
              </a:rPr>
              <a:t>serviceobligation@ed.gov</a:t>
            </a:r>
            <a:r>
              <a:rPr lang="en-US" sz="2800" dirty="0"/>
              <a:t> reminding scholars to log into the PDPDCS and submit eligible employment information. </a:t>
            </a:r>
          </a:p>
          <a:p>
            <a:endParaRPr lang="en-US" dirty="0"/>
          </a:p>
        </p:txBody>
      </p:sp>
      <p:sp>
        <p:nvSpPr>
          <p:cNvPr id="10" name="Rounded Rectangle 9">
            <a:extLst>
              <a:ext uri="{FF2B5EF4-FFF2-40B4-BE49-F238E27FC236}">
                <a16:creationId xmlns:a16="http://schemas.microsoft.com/office/drawing/2014/main" id="{B9BBACDF-859B-4C4C-BF09-9091FDF3EE99}"/>
              </a:ext>
            </a:extLst>
          </p:cNvPr>
          <p:cNvSpPr/>
          <p:nvPr/>
        </p:nvSpPr>
        <p:spPr>
          <a:xfrm>
            <a:off x="152400" y="4047768"/>
            <a:ext cx="8757559" cy="18958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Arial" panose="020B0604020202020204" pitchFamily="34" charset="0"/>
              <a:buChar char="•"/>
            </a:pPr>
            <a:r>
              <a:rPr lang="en-US" sz="2800" dirty="0"/>
              <a:t>Increased communication from </a:t>
            </a:r>
            <a:r>
              <a:rPr lang="en-US" sz="2800" dirty="0">
                <a:hlinkClick r:id="rId3"/>
              </a:rPr>
              <a:t>serviceobligation@ed.gov</a:t>
            </a:r>
            <a:endParaRPr lang="en-US" sz="2800" dirty="0"/>
          </a:p>
          <a:p>
            <a:pPr marL="285750" indent="-285750">
              <a:buFont typeface="Arial" panose="020B0604020202020204" pitchFamily="34" charset="0"/>
              <a:buChar char="•"/>
            </a:pPr>
            <a:r>
              <a:rPr lang="en-US" sz="2800" dirty="0"/>
              <a:t>More frequent information on steps for scholars to complete in the PDPDCS</a:t>
            </a:r>
          </a:p>
        </p:txBody>
      </p:sp>
    </p:spTree>
    <p:extLst>
      <p:ext uri="{BB962C8B-B14F-4D97-AF65-F5344CB8AC3E}">
        <p14:creationId xmlns:p14="http://schemas.microsoft.com/office/powerpoint/2010/main" val="2321218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0F9C-EC1A-AE4B-9DDF-948234E44991}"/>
              </a:ext>
            </a:extLst>
          </p:cNvPr>
          <p:cNvSpPr>
            <a:spLocks noGrp="1"/>
          </p:cNvSpPr>
          <p:nvPr>
            <p:ph type="title"/>
          </p:nvPr>
        </p:nvSpPr>
        <p:spPr/>
        <p:txBody>
          <a:bodyPr>
            <a:normAutofit fontScale="90000"/>
          </a:bodyPr>
          <a:lstStyle/>
          <a:p>
            <a:r>
              <a:rPr lang="en-US" dirty="0"/>
              <a:t>Upcoming Changes to PDPDCS:</a:t>
            </a:r>
            <a:br>
              <a:rPr lang="en-US" dirty="0"/>
            </a:br>
            <a:r>
              <a:rPr lang="en-US" dirty="0"/>
              <a:t>Digital Scholar Agreements</a:t>
            </a:r>
          </a:p>
        </p:txBody>
      </p:sp>
      <p:sp>
        <p:nvSpPr>
          <p:cNvPr id="3" name="Content Placeholder 2">
            <a:extLst>
              <a:ext uri="{FF2B5EF4-FFF2-40B4-BE49-F238E27FC236}">
                <a16:creationId xmlns:a16="http://schemas.microsoft.com/office/drawing/2014/main" id="{074994E0-9F72-3E48-8907-17C53438A618}"/>
              </a:ext>
            </a:extLst>
          </p:cNvPr>
          <p:cNvSpPr>
            <a:spLocks noGrp="1"/>
          </p:cNvSpPr>
          <p:nvPr>
            <p:ph sz="quarter" idx="1"/>
          </p:nvPr>
        </p:nvSpPr>
        <p:spPr>
          <a:xfrm>
            <a:off x="304800" y="1600200"/>
            <a:ext cx="8382000" cy="4495800"/>
          </a:xfrm>
        </p:spPr>
        <p:txBody>
          <a:bodyPr>
            <a:normAutofit/>
          </a:bodyPr>
          <a:lstStyle/>
          <a:p>
            <a:pPr marL="0" indent="0">
              <a:buNone/>
            </a:pPr>
            <a:r>
              <a:rPr lang="en-US" dirty="0"/>
              <a:t>Digital versions of the Pre-Scholarship Agreement and Exit Certifications will be available through the PDPDCS </a:t>
            </a:r>
            <a:r>
              <a:rPr lang="en-US" b="1" u="sng" dirty="0"/>
              <a:t>later in 2019</a:t>
            </a:r>
            <a:r>
              <a:rPr lang="en-US" dirty="0"/>
              <a:t>. Additional information and instructions will be provided. </a:t>
            </a:r>
          </a:p>
        </p:txBody>
      </p:sp>
      <p:sp>
        <p:nvSpPr>
          <p:cNvPr id="4" name="Slide Number Placeholder 3">
            <a:extLst>
              <a:ext uri="{FF2B5EF4-FFF2-40B4-BE49-F238E27FC236}">
                <a16:creationId xmlns:a16="http://schemas.microsoft.com/office/drawing/2014/main" id="{84C952A1-644A-C644-8405-2EEEC729C922}"/>
              </a:ext>
            </a:extLst>
          </p:cNvPr>
          <p:cNvSpPr>
            <a:spLocks noGrp="1"/>
          </p:cNvSpPr>
          <p:nvPr>
            <p:ph type="sldNum" sz="quarter" idx="12"/>
          </p:nvPr>
        </p:nvSpPr>
        <p:spPr/>
        <p:txBody>
          <a:bodyPr/>
          <a:lstStyle/>
          <a:p>
            <a:fld id="{78FEA6AD-5963-42A3-B799-50DDE2FA9A33}" type="slidenum">
              <a:rPr lang="en-US" smtClean="0"/>
              <a:pPr/>
              <a:t>33</a:t>
            </a:fld>
            <a:endParaRPr lang="en-US" dirty="0"/>
          </a:p>
        </p:txBody>
      </p:sp>
    </p:spTree>
    <p:extLst>
      <p:ext uri="{BB962C8B-B14F-4D97-AF65-F5344CB8AC3E}">
        <p14:creationId xmlns:p14="http://schemas.microsoft.com/office/powerpoint/2010/main" val="392537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0F9C-EC1A-AE4B-9DDF-948234E44991}"/>
              </a:ext>
            </a:extLst>
          </p:cNvPr>
          <p:cNvSpPr>
            <a:spLocks noGrp="1"/>
          </p:cNvSpPr>
          <p:nvPr>
            <p:ph type="title"/>
          </p:nvPr>
        </p:nvSpPr>
        <p:spPr/>
        <p:txBody>
          <a:bodyPr>
            <a:normAutofit fontScale="90000"/>
          </a:bodyPr>
          <a:lstStyle/>
          <a:p>
            <a:r>
              <a:rPr lang="en-US" dirty="0"/>
              <a:t>Upcoming Changes to PDPDCS:</a:t>
            </a:r>
            <a:br>
              <a:rPr lang="en-US" dirty="0"/>
            </a:br>
            <a:r>
              <a:rPr lang="en-US" dirty="0"/>
              <a:t>Digital Scholar Agreements (cont.)</a:t>
            </a:r>
          </a:p>
        </p:txBody>
      </p:sp>
      <p:sp>
        <p:nvSpPr>
          <p:cNvPr id="3" name="Content Placeholder 2">
            <a:extLst>
              <a:ext uri="{FF2B5EF4-FFF2-40B4-BE49-F238E27FC236}">
                <a16:creationId xmlns:a16="http://schemas.microsoft.com/office/drawing/2014/main" id="{074994E0-9F72-3E48-8907-17C53438A618}"/>
              </a:ext>
            </a:extLst>
          </p:cNvPr>
          <p:cNvSpPr>
            <a:spLocks noGrp="1"/>
          </p:cNvSpPr>
          <p:nvPr>
            <p:ph sz="quarter" idx="1"/>
          </p:nvPr>
        </p:nvSpPr>
        <p:spPr>
          <a:xfrm>
            <a:off x="304800" y="1600200"/>
            <a:ext cx="8382000" cy="4495800"/>
          </a:xfrm>
        </p:spPr>
        <p:txBody>
          <a:bodyPr>
            <a:normAutofit fontScale="92500" lnSpcReduction="10000"/>
          </a:bodyPr>
          <a:lstStyle/>
          <a:p>
            <a:pPr marL="0" indent="0">
              <a:buNone/>
            </a:pPr>
            <a:r>
              <a:rPr lang="en-US" dirty="0"/>
              <a:t>Digital agreements in the PDPDCS will:</a:t>
            </a:r>
          </a:p>
          <a:p>
            <a:r>
              <a:rPr lang="en-US" dirty="0"/>
              <a:t>Decrease data input burden by auto-populating scholar agreements,</a:t>
            </a:r>
          </a:p>
          <a:p>
            <a:r>
              <a:rPr lang="en-US" dirty="0"/>
              <a:t>Reduce security issues by eliminating the need to upload documents with PII to the system,</a:t>
            </a:r>
          </a:p>
          <a:p>
            <a:r>
              <a:rPr lang="en-US" dirty="0"/>
              <a:t>Ensure information within the scholar agreements match that in the scholar record, and</a:t>
            </a:r>
          </a:p>
          <a:p>
            <a:r>
              <a:rPr lang="en-US" dirty="0"/>
              <a:t>Eliminate need for scanning and uploading agreements (but grantees will still have the option to scan and upload agreements if needed).</a:t>
            </a:r>
          </a:p>
        </p:txBody>
      </p:sp>
      <p:sp>
        <p:nvSpPr>
          <p:cNvPr id="4" name="Slide Number Placeholder 3">
            <a:extLst>
              <a:ext uri="{FF2B5EF4-FFF2-40B4-BE49-F238E27FC236}">
                <a16:creationId xmlns:a16="http://schemas.microsoft.com/office/drawing/2014/main" id="{84C952A1-644A-C644-8405-2EEEC729C922}"/>
              </a:ext>
            </a:extLst>
          </p:cNvPr>
          <p:cNvSpPr>
            <a:spLocks noGrp="1"/>
          </p:cNvSpPr>
          <p:nvPr>
            <p:ph type="sldNum" sz="quarter" idx="12"/>
          </p:nvPr>
        </p:nvSpPr>
        <p:spPr/>
        <p:txBody>
          <a:bodyPr/>
          <a:lstStyle/>
          <a:p>
            <a:fld id="{78FEA6AD-5963-42A3-B799-50DDE2FA9A33}" type="slidenum">
              <a:rPr lang="en-US" smtClean="0"/>
              <a:pPr/>
              <a:t>34</a:t>
            </a:fld>
            <a:endParaRPr lang="en-US" dirty="0"/>
          </a:p>
        </p:txBody>
      </p:sp>
    </p:spTree>
    <p:extLst>
      <p:ext uri="{BB962C8B-B14F-4D97-AF65-F5344CB8AC3E}">
        <p14:creationId xmlns:p14="http://schemas.microsoft.com/office/powerpoint/2010/main" val="1437668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8" y="228600"/>
            <a:ext cx="9416141" cy="990600"/>
          </a:xfrm>
        </p:spPr>
        <p:txBody>
          <a:bodyPr>
            <a:noAutofit/>
          </a:bodyPr>
          <a:lstStyle/>
          <a:p>
            <a:r>
              <a:rPr lang="en-US" sz="3600" dirty="0"/>
              <a:t>Changes to the PDPDCS:</a:t>
            </a:r>
            <a:br>
              <a:rPr lang="en-US" sz="3600" dirty="0"/>
            </a:br>
            <a:r>
              <a:rPr lang="en-US" sz="3600" dirty="0"/>
              <a:t>Multifactor Authentication (MFA)?</a:t>
            </a:r>
          </a:p>
        </p:txBody>
      </p:sp>
      <p:sp>
        <p:nvSpPr>
          <p:cNvPr id="3" name="Content Placeholder 2"/>
          <p:cNvSpPr>
            <a:spLocks noGrp="1"/>
          </p:cNvSpPr>
          <p:nvPr>
            <p:ph sz="quarter" idx="1"/>
          </p:nvPr>
        </p:nvSpPr>
        <p:spPr>
          <a:xfrm>
            <a:off x="228600" y="1447800"/>
            <a:ext cx="8681359" cy="4495800"/>
          </a:xfrm>
          <a:effectLst/>
        </p:spPr>
        <p:txBody>
          <a:bodyPr>
            <a:normAutofit/>
          </a:bodyPr>
          <a:lstStyle/>
          <a:p>
            <a:r>
              <a:rPr lang="en-US" sz="3200" dirty="0"/>
              <a:t>MFA is a security process that requires a user to verify their identity in multiple ways to gain system access using your password and an app on your smartphone</a:t>
            </a:r>
          </a:p>
          <a:p>
            <a:r>
              <a:rPr lang="en-US" sz="3200" dirty="0"/>
              <a:t>PDPDPCS will require the use of MFA:</a:t>
            </a:r>
          </a:p>
          <a:p>
            <a:pPr lvl="1"/>
            <a:r>
              <a:rPr lang="en-US" sz="2800" dirty="0"/>
              <a:t>1/23/2019: Project Directors and Secondary Users</a:t>
            </a:r>
          </a:p>
          <a:p>
            <a:pPr lvl="1"/>
            <a:r>
              <a:rPr lang="en-US" sz="2800" dirty="0"/>
              <a:t>6/15/2019: All Scholars</a:t>
            </a:r>
          </a:p>
          <a:p>
            <a:pPr lvl="1"/>
            <a:r>
              <a:rPr lang="en-US" sz="2800" dirty="0"/>
              <a:t>Employers will not be required to use MFA</a:t>
            </a:r>
          </a:p>
          <a:p>
            <a:endParaRPr lang="en-US" sz="3200" dirty="0"/>
          </a:p>
        </p:txBody>
      </p:sp>
      <p:sp>
        <p:nvSpPr>
          <p:cNvPr id="4" name="Slide Number Placeholder 3"/>
          <p:cNvSpPr>
            <a:spLocks noGrp="1"/>
          </p:cNvSpPr>
          <p:nvPr>
            <p:ph type="sldNum" sz="quarter" idx="12"/>
          </p:nvPr>
        </p:nvSpPr>
        <p:spPr/>
        <p:txBody>
          <a:bodyPr>
            <a:normAutofit fontScale="62500" lnSpcReduction="20000"/>
          </a:bodyPr>
          <a:lstStyle/>
          <a:p>
            <a:fld id="{11F66CED-2B61-4DFE-9587-19755F43A1BB}" type="slidenum">
              <a:rPr lang="en-US" smtClean="0"/>
              <a:pPr/>
              <a:t>35</a:t>
            </a:fld>
            <a:endParaRPr lang="en-US" dirty="0"/>
          </a:p>
        </p:txBody>
      </p:sp>
    </p:spTree>
    <p:extLst>
      <p:ext uri="{BB962C8B-B14F-4D97-AF65-F5344CB8AC3E}">
        <p14:creationId xmlns:p14="http://schemas.microsoft.com/office/powerpoint/2010/main" val="3129904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8419873" cy="1143000"/>
          </a:xfrm>
        </p:spPr>
        <p:txBody>
          <a:bodyPr>
            <a:normAutofit/>
          </a:bodyPr>
          <a:lstStyle/>
          <a:p>
            <a:r>
              <a:rPr lang="en-US" dirty="0"/>
              <a:t>Why use MFA for the PDPDCS?</a:t>
            </a:r>
          </a:p>
        </p:txBody>
      </p:sp>
      <p:sp>
        <p:nvSpPr>
          <p:cNvPr id="3" name="Content Placeholder 2"/>
          <p:cNvSpPr>
            <a:spLocks noGrp="1"/>
          </p:cNvSpPr>
          <p:nvPr>
            <p:ph sz="quarter" idx="1"/>
          </p:nvPr>
        </p:nvSpPr>
        <p:spPr>
          <a:xfrm>
            <a:off x="457200" y="1524000"/>
            <a:ext cx="8229600" cy="4389120"/>
          </a:xfrm>
        </p:spPr>
        <p:txBody>
          <a:bodyPr>
            <a:normAutofit/>
          </a:bodyPr>
          <a:lstStyle/>
          <a:p>
            <a:pPr marL="0" indent="0">
              <a:buNone/>
            </a:pPr>
            <a:r>
              <a:rPr lang="en-US" sz="3000" dirty="0"/>
              <a:t>Use of MFA for the PDPDCS greatly reduces the chance of unauthorized access to your account thereby:</a:t>
            </a:r>
          </a:p>
          <a:p>
            <a:pPr marL="342900" indent="-342900"/>
            <a:r>
              <a:rPr lang="en-US" dirty="0"/>
              <a:t>Protecting your personally identifiable information (PII), including social security number, home address, and contact information</a:t>
            </a:r>
          </a:p>
          <a:p>
            <a:pPr marL="342900" indent="-342900"/>
            <a:r>
              <a:rPr lang="en-US" dirty="0"/>
              <a:t>Significantly reducing the risk of a system-wide data breach</a:t>
            </a:r>
          </a:p>
          <a:p>
            <a:pPr marL="0" indent="0">
              <a:buNone/>
            </a:pPr>
            <a:endParaRPr lang="en-US" sz="3200" dirty="0"/>
          </a:p>
          <a:p>
            <a:pPr marL="365760" lvl="1" indent="0">
              <a:buNone/>
            </a:pPr>
            <a:endParaRPr lang="en-US" sz="2900"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2"/>
          </p:nvPr>
        </p:nvSpPr>
        <p:spPr/>
        <p:txBody>
          <a:bodyPr>
            <a:normAutofit fontScale="62500" lnSpcReduction="20000"/>
          </a:bodyPr>
          <a:lstStyle/>
          <a:p>
            <a:fld id="{11F66CED-2B61-4DFE-9587-19755F43A1BB}" type="slidenum">
              <a:rPr lang="en-US" smtClean="0"/>
              <a:pPr/>
              <a:t>36</a:t>
            </a:fld>
            <a:endParaRPr lang="en-US" dirty="0"/>
          </a:p>
        </p:txBody>
      </p:sp>
    </p:spTree>
    <p:extLst>
      <p:ext uri="{BB962C8B-B14F-4D97-AF65-F5344CB8AC3E}">
        <p14:creationId xmlns:p14="http://schemas.microsoft.com/office/powerpoint/2010/main" val="3828392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7962900" cy="990600"/>
          </a:xfrm>
        </p:spPr>
        <p:txBody>
          <a:bodyPr>
            <a:normAutofit/>
          </a:bodyPr>
          <a:lstStyle/>
          <a:p>
            <a:r>
              <a:rPr lang="en-US" dirty="0"/>
              <a:t>What You Need to Enroll</a:t>
            </a:r>
          </a:p>
        </p:txBody>
      </p:sp>
      <p:sp>
        <p:nvSpPr>
          <p:cNvPr id="3" name="Content Placeholder 2"/>
          <p:cNvSpPr>
            <a:spLocks noGrp="1"/>
          </p:cNvSpPr>
          <p:nvPr>
            <p:ph sz="quarter" idx="1"/>
          </p:nvPr>
        </p:nvSpPr>
        <p:spPr>
          <a:xfrm>
            <a:off x="495300" y="1600200"/>
            <a:ext cx="8153400" cy="4495800"/>
          </a:xfrm>
        </p:spPr>
        <p:txBody>
          <a:bodyPr>
            <a:normAutofit/>
          </a:bodyPr>
          <a:lstStyle/>
          <a:p>
            <a:pPr marL="0" lvl="0" indent="0">
              <a:spcBef>
                <a:spcPts val="1200"/>
              </a:spcBef>
              <a:spcAft>
                <a:spcPts val="600"/>
              </a:spcAft>
              <a:buNone/>
            </a:pPr>
            <a:r>
              <a:rPr lang="en-US" sz="2800" dirty="0"/>
              <a:t>To enroll in multi-factor authentication for PDPDCS you will need the following:</a:t>
            </a:r>
          </a:p>
          <a:p>
            <a:pPr>
              <a:spcBef>
                <a:spcPts val="1200"/>
              </a:spcBef>
              <a:spcAft>
                <a:spcPts val="600"/>
              </a:spcAft>
            </a:pPr>
            <a:r>
              <a:rPr lang="en-US" sz="2800" dirty="0"/>
              <a:t>Your PDPDCS username (email) and password</a:t>
            </a:r>
          </a:p>
          <a:p>
            <a:pPr>
              <a:spcBef>
                <a:spcPts val="1200"/>
              </a:spcBef>
              <a:spcAft>
                <a:spcPts val="600"/>
              </a:spcAft>
            </a:pPr>
            <a:r>
              <a:rPr lang="en-US" sz="2800" dirty="0"/>
              <a:t>Device to log into the PDPDCS (a computer, tablet, or other internet-connected device)</a:t>
            </a:r>
          </a:p>
          <a:p>
            <a:pPr>
              <a:spcBef>
                <a:spcPts val="1200"/>
              </a:spcBef>
              <a:spcAft>
                <a:spcPts val="600"/>
              </a:spcAft>
            </a:pPr>
            <a:r>
              <a:rPr lang="en-US" sz="2800" dirty="0"/>
              <a:t>A smartphone with iOS or Android (in addition to the device to log into the PDPDCS)</a:t>
            </a:r>
            <a:endParaRPr lang="en-US" sz="2500" dirty="0"/>
          </a:p>
          <a:p>
            <a:pPr lvl="1">
              <a:spcBef>
                <a:spcPts val="1200"/>
              </a:spcBef>
              <a:spcAft>
                <a:spcPts val="600"/>
              </a:spcAft>
            </a:pPr>
            <a:endParaRPr lang="en-US" sz="2500" dirty="0"/>
          </a:p>
        </p:txBody>
      </p:sp>
      <p:sp>
        <p:nvSpPr>
          <p:cNvPr id="4" name="Slide Number Placeholder 3"/>
          <p:cNvSpPr>
            <a:spLocks noGrp="1"/>
          </p:cNvSpPr>
          <p:nvPr>
            <p:ph type="sldNum" sz="quarter" idx="12"/>
          </p:nvPr>
        </p:nvSpPr>
        <p:spPr/>
        <p:txBody>
          <a:bodyPr/>
          <a:lstStyle/>
          <a:p>
            <a:fld id="{78FEA6AD-5963-42A3-B799-50DDE2FA9A33}" type="slidenum">
              <a:rPr lang="en-US" smtClean="0"/>
              <a:pPr/>
              <a:t>37</a:t>
            </a:fld>
            <a:endParaRPr lang="en-US" dirty="0"/>
          </a:p>
        </p:txBody>
      </p:sp>
    </p:spTree>
    <p:extLst>
      <p:ext uri="{BB962C8B-B14F-4D97-AF65-F5344CB8AC3E}">
        <p14:creationId xmlns:p14="http://schemas.microsoft.com/office/powerpoint/2010/main" val="30209940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228600"/>
            <a:ext cx="8343900" cy="990600"/>
          </a:xfrm>
        </p:spPr>
        <p:txBody>
          <a:bodyPr>
            <a:normAutofit/>
          </a:bodyPr>
          <a:lstStyle/>
          <a:p>
            <a:r>
              <a:rPr lang="en-US" sz="4000" dirty="0"/>
              <a:t>Enrolling in MFA for the PDPDCS</a:t>
            </a:r>
            <a:endParaRPr lang="en-US" altLang="en-US" sz="4000" dirty="0"/>
          </a:p>
        </p:txBody>
      </p:sp>
      <p:sp>
        <p:nvSpPr>
          <p:cNvPr id="12291" name="Content Placeholder 2"/>
          <p:cNvSpPr>
            <a:spLocks noGrp="1"/>
          </p:cNvSpPr>
          <p:nvPr>
            <p:ph sz="quarter" idx="1"/>
          </p:nvPr>
        </p:nvSpPr>
        <p:spPr/>
        <p:txBody>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68B278D-7A3D-4128-BD92-3B7A66DFA490}" type="slidenum">
              <a:rPr lang="en-US" altLang="en-US" sz="1200">
                <a:solidFill>
                  <a:srgbClr val="FFFFFF"/>
                </a:solidFill>
              </a:rPr>
              <a:pPr eaLnBrk="1" hangingPunct="1">
                <a:lnSpc>
                  <a:spcPct val="80000"/>
                </a:lnSpc>
              </a:pPr>
              <a:t>38</a:t>
            </a:fld>
            <a:endParaRPr lang="en-US" altLang="en-US" sz="1200">
              <a:solidFill>
                <a:srgbClr val="FFFFFF"/>
              </a:solidFill>
            </a:endParaRPr>
          </a:p>
        </p:txBody>
      </p:sp>
      <p:sp>
        <p:nvSpPr>
          <p:cNvPr id="12292" name="Content Placeholder 3"/>
          <p:cNvSpPr>
            <a:spLocks noGrp="1"/>
          </p:cNvSpPr>
          <p:nvPr>
            <p:ph sz="half" idx="4294967295"/>
          </p:nvPr>
        </p:nvSpPr>
        <p:spPr>
          <a:xfrm>
            <a:off x="990600" y="1682750"/>
            <a:ext cx="8153400" cy="2981325"/>
          </a:xfrm>
        </p:spPr>
        <p:txBody>
          <a:bodyPr>
            <a:normAutofit fontScale="92500" lnSpcReduction="20000"/>
          </a:bodyPr>
          <a:lstStyle/>
          <a:p>
            <a:pPr marL="457200" lvl="0" indent="-457200">
              <a:spcAft>
                <a:spcPts val="600"/>
              </a:spcAft>
              <a:buFont typeface="+mj-lt"/>
              <a:buAutoNum type="arabicPeriod"/>
            </a:pPr>
            <a:r>
              <a:rPr lang="en-US" sz="3000" dirty="0"/>
              <a:t>Download and install Google Authenticator on your smartphone </a:t>
            </a:r>
          </a:p>
          <a:p>
            <a:pPr marL="777240" lvl="1" indent="-457200">
              <a:spcAft>
                <a:spcPts val="600"/>
              </a:spcAft>
            </a:pPr>
            <a:r>
              <a:rPr lang="en-US" sz="2200" dirty="0"/>
              <a:t>Google Authenticator is free and easy to set up</a:t>
            </a:r>
          </a:p>
          <a:p>
            <a:pPr marL="777240" lvl="1" indent="-457200">
              <a:spcAft>
                <a:spcPts val="600"/>
              </a:spcAft>
            </a:pPr>
            <a:r>
              <a:rPr lang="en-US" sz="2200" dirty="0"/>
              <a:t>The app is available through the </a:t>
            </a:r>
            <a:r>
              <a:rPr lang="en-US" sz="2200" dirty="0">
                <a:hlinkClick r:id="rId3"/>
              </a:rPr>
              <a:t>Apple App Store </a:t>
            </a:r>
            <a:r>
              <a:rPr lang="en-US" sz="2200" dirty="0"/>
              <a:t>or </a:t>
            </a:r>
            <a:r>
              <a:rPr lang="en-US" sz="2200" dirty="0">
                <a:hlinkClick r:id="rId3"/>
              </a:rPr>
              <a:t>Google Play Store</a:t>
            </a:r>
            <a:r>
              <a:rPr lang="en-US" sz="2200" dirty="0"/>
              <a:t> by searching for “Google Authenticator”</a:t>
            </a:r>
          </a:p>
          <a:p>
            <a:pPr marL="777240" lvl="1" indent="-457200">
              <a:spcAft>
                <a:spcPts val="600"/>
              </a:spcAft>
            </a:pPr>
            <a:r>
              <a:rPr lang="en-US" sz="2200" dirty="0"/>
              <a:t>If you are not sure where to locate the Apple App Store or Google Play Store on your smartphone, look for one of the icons below on your smartphone home screen or within your smartphone’s applications or “apps” section</a:t>
            </a:r>
          </a:p>
        </p:txBody>
      </p:sp>
      <p:grpSp>
        <p:nvGrpSpPr>
          <p:cNvPr id="3" name="Group 2">
            <a:extLst>
              <a:ext uri="{FF2B5EF4-FFF2-40B4-BE49-F238E27FC236}">
                <a16:creationId xmlns:a16="http://schemas.microsoft.com/office/drawing/2014/main" id="{827ECBDC-E361-41DC-908E-11DB6486A812}"/>
              </a:ext>
            </a:extLst>
          </p:cNvPr>
          <p:cNvGrpSpPr/>
          <p:nvPr/>
        </p:nvGrpSpPr>
        <p:grpSpPr>
          <a:xfrm>
            <a:off x="2277088" y="4572000"/>
            <a:ext cx="4602523" cy="1264283"/>
            <a:chOff x="914400" y="4649954"/>
            <a:chExt cx="4602523" cy="1264283"/>
          </a:xfrm>
        </p:grpSpPr>
        <p:sp>
          <p:nvSpPr>
            <p:cNvPr id="2" name="Rectangle 1">
              <a:extLst>
                <a:ext uri="{FF2B5EF4-FFF2-40B4-BE49-F238E27FC236}">
                  <a16:creationId xmlns:a16="http://schemas.microsoft.com/office/drawing/2014/main" id="{E45BDB1F-7016-474D-AC11-4659F13C0D90}"/>
                </a:ext>
              </a:extLst>
            </p:cNvPr>
            <p:cNvSpPr/>
            <p:nvPr/>
          </p:nvSpPr>
          <p:spPr>
            <a:xfrm>
              <a:off x="914400" y="4713908"/>
              <a:ext cx="3983398" cy="1200329"/>
            </a:xfrm>
            <a:prstGeom prst="rect">
              <a:avLst/>
            </a:prstGeom>
          </p:spPr>
          <p:txBody>
            <a:bodyPr wrap="none">
              <a:spAutoFit/>
            </a:bodyPr>
            <a:lstStyle/>
            <a:p>
              <a:r>
                <a:rPr lang="en-US" dirty="0">
                  <a:hlinkClick r:id="rId3"/>
                </a:rPr>
                <a:t>https://www.apple.com/ios/app-store/</a:t>
              </a:r>
              <a:endParaRPr lang="en-US" dirty="0"/>
            </a:p>
            <a:p>
              <a:endParaRPr lang="en-US" dirty="0"/>
            </a:p>
            <a:p>
              <a:r>
                <a:rPr lang="en-US" dirty="0">
                  <a:hlinkClick r:id="rId4"/>
                </a:rPr>
                <a:t>https://play.google.com</a:t>
              </a:r>
              <a:endParaRPr lang="en-US" dirty="0"/>
            </a:p>
            <a:p>
              <a:endParaRPr lang="en-US" dirty="0"/>
            </a:p>
          </p:txBody>
        </p:sp>
        <p:pic>
          <p:nvPicPr>
            <p:cNvPr id="6" name="Picture 5">
              <a:extLst>
                <a:ext uri="{FF2B5EF4-FFF2-40B4-BE49-F238E27FC236}">
                  <a16:creationId xmlns:a16="http://schemas.microsoft.com/office/drawing/2014/main" id="{68D14F27-9EFC-4A59-9E21-AE7AD56FE1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77181" y="4649954"/>
              <a:ext cx="539742" cy="531646"/>
            </a:xfrm>
            <a:prstGeom prst="rect">
              <a:avLst/>
            </a:prstGeom>
          </p:spPr>
        </p:pic>
        <p:pic>
          <p:nvPicPr>
            <p:cNvPr id="7" name="Picture 6">
              <a:extLst>
                <a:ext uri="{FF2B5EF4-FFF2-40B4-BE49-F238E27FC236}">
                  <a16:creationId xmlns:a16="http://schemas.microsoft.com/office/drawing/2014/main" id="{DBAD10B7-CF76-42C9-9A3D-9D46AB436F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81400" y="5267325"/>
              <a:ext cx="539743" cy="539743"/>
            </a:xfrm>
            <a:prstGeom prst="rect">
              <a:avLst/>
            </a:prstGeom>
          </p:spPr>
        </p:pic>
      </p:grpSp>
    </p:spTree>
    <p:extLst>
      <p:ext uri="{BB962C8B-B14F-4D97-AF65-F5344CB8AC3E}">
        <p14:creationId xmlns:p14="http://schemas.microsoft.com/office/powerpoint/2010/main" val="2169031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4000" dirty="0"/>
              <a:t>Enrolling in MFA for the PDPDCS</a:t>
            </a:r>
            <a:endParaRPr lang="en-US" altLang="en-US" sz="4000" dirty="0"/>
          </a:p>
        </p:txBody>
      </p:sp>
      <p:sp>
        <p:nvSpPr>
          <p:cNvPr id="13315" name="Content Placeholder 2"/>
          <p:cNvSpPr>
            <a:spLocks noGrp="1"/>
          </p:cNvSpPr>
          <p:nvPr>
            <p:ph sz="quarter" idx="1"/>
          </p:nvPr>
        </p:nvSpPr>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E6E70B3-7E58-428A-BAD4-B840F2CA730D}" type="slidenum">
              <a:rPr lang="en-US" altLang="en-US" sz="1200">
                <a:solidFill>
                  <a:srgbClr val="FFFFFF"/>
                </a:solidFill>
              </a:rPr>
              <a:pPr eaLnBrk="1" hangingPunct="1">
                <a:lnSpc>
                  <a:spcPct val="80000"/>
                </a:lnSpc>
              </a:pPr>
              <a:t>39</a:t>
            </a:fld>
            <a:endParaRPr lang="en-US" altLang="en-US" sz="1200">
              <a:solidFill>
                <a:srgbClr val="FFFFFF"/>
              </a:solidFill>
            </a:endParaRPr>
          </a:p>
        </p:txBody>
      </p:sp>
      <p:sp>
        <p:nvSpPr>
          <p:cNvPr id="13316" name="Content Placeholder 3"/>
          <p:cNvSpPr>
            <a:spLocks noGrp="1"/>
          </p:cNvSpPr>
          <p:nvPr>
            <p:ph sz="half" idx="4294967295"/>
          </p:nvPr>
        </p:nvSpPr>
        <p:spPr>
          <a:xfrm>
            <a:off x="495300" y="1524000"/>
            <a:ext cx="7962900" cy="4572000"/>
          </a:xfrm>
        </p:spPr>
        <p:txBody>
          <a:bodyPr/>
          <a:lstStyle/>
          <a:p>
            <a:pPr marL="457200" indent="-457200">
              <a:spcAft>
                <a:spcPts val="600"/>
              </a:spcAft>
              <a:buFont typeface="+mj-lt"/>
              <a:buAutoNum type="arabicPeriod" startAt="2"/>
            </a:pPr>
            <a:r>
              <a:rPr lang="en-US" sz="2600" b="1" dirty="0"/>
              <a:t>Navigate to the PDPDCS site </a:t>
            </a:r>
          </a:p>
          <a:p>
            <a:pPr marL="777240" lvl="1" indent="-457200">
              <a:spcAft>
                <a:spcPts val="600"/>
              </a:spcAft>
            </a:pPr>
            <a:r>
              <a:rPr lang="en-US" sz="2000" dirty="0"/>
              <a:t>On the device you are using to sign into the PDPDCS, navigate to  </a:t>
            </a:r>
            <a:r>
              <a:rPr lang="en-US" sz="2000" dirty="0">
                <a:hlinkClick r:id="rId3"/>
              </a:rPr>
              <a:t>https://pdp.ed.gov/OSEP</a:t>
            </a:r>
            <a:endParaRPr lang="en-US" sz="2000" dirty="0"/>
          </a:p>
          <a:p>
            <a:pPr marL="777240" lvl="1" indent="-457200">
              <a:spcAft>
                <a:spcPts val="600"/>
              </a:spcAft>
            </a:pPr>
            <a:r>
              <a:rPr lang="en-US" sz="2000" dirty="0">
                <a:cs typeface="Calibri Light" panose="020F0302020204030204" pitchFamily="34" charset="0"/>
              </a:rPr>
              <a:t>On the home page of the site, </a:t>
            </a:r>
            <a:br>
              <a:rPr lang="en-US" sz="2000" dirty="0">
                <a:cs typeface="Calibri Light" panose="020F0302020204030204" pitchFamily="34" charset="0"/>
              </a:rPr>
            </a:br>
            <a:r>
              <a:rPr lang="en-US" sz="2000" dirty="0">
                <a:cs typeface="Calibri Light" panose="020F0302020204030204" pitchFamily="34" charset="0"/>
              </a:rPr>
              <a:t>click </a:t>
            </a:r>
            <a:r>
              <a:rPr lang="en-US" sz="2000" dirty="0">
                <a:latin typeface="+mj-lt"/>
                <a:cs typeface="Calibri Light" panose="020F0302020204030204" pitchFamily="34" charset="0"/>
              </a:rPr>
              <a:t>Secure Login </a:t>
            </a:r>
            <a:r>
              <a:rPr lang="en-US" sz="2000" dirty="0">
                <a:cs typeface="Calibri Light" panose="020F0302020204030204" pitchFamily="34" charset="0"/>
              </a:rPr>
              <a:t>in the upper </a:t>
            </a:r>
            <a:br>
              <a:rPr lang="en-US" sz="2000" dirty="0">
                <a:cs typeface="Calibri Light" panose="020F0302020204030204" pitchFamily="34" charset="0"/>
              </a:rPr>
            </a:br>
            <a:r>
              <a:rPr lang="en-US" sz="2000" dirty="0">
                <a:cs typeface="Calibri Light" panose="020F0302020204030204" pitchFamily="34" charset="0"/>
              </a:rPr>
              <a:t>right corner</a:t>
            </a:r>
          </a:p>
        </p:txBody>
      </p:sp>
      <p:pic>
        <p:nvPicPr>
          <p:cNvPr id="3" name="Picture 2">
            <a:extLst>
              <a:ext uri="{FF2B5EF4-FFF2-40B4-BE49-F238E27FC236}">
                <a16:creationId xmlns:a16="http://schemas.microsoft.com/office/drawing/2014/main" id="{0BC7E6E0-2F79-4144-8FCD-FE459B8834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879" y="4343209"/>
            <a:ext cx="8097380" cy="1371791"/>
          </a:xfrm>
          <a:prstGeom prst="rect">
            <a:avLst/>
          </a:prstGeom>
        </p:spPr>
      </p:pic>
      <p:sp>
        <p:nvSpPr>
          <p:cNvPr id="6" name="Rectangle 5">
            <a:extLst>
              <a:ext uri="{FF2B5EF4-FFF2-40B4-BE49-F238E27FC236}">
                <a16:creationId xmlns:a16="http://schemas.microsoft.com/office/drawing/2014/main" id="{F21E0923-BBEE-4E2B-863E-F6E0BF18E08E}"/>
              </a:ext>
            </a:extLst>
          </p:cNvPr>
          <p:cNvSpPr/>
          <p:nvPr/>
        </p:nvSpPr>
        <p:spPr>
          <a:xfrm>
            <a:off x="5722313" y="3687705"/>
            <a:ext cx="2928259" cy="873819"/>
          </a:xfrm>
          <a:custGeom>
            <a:avLst/>
            <a:gdLst>
              <a:gd name="connsiteX0" fmla="*/ 0 w 2928259"/>
              <a:gd name="connsiteY0" fmla="*/ 0 h 640587"/>
              <a:gd name="connsiteX1" fmla="*/ 2928259 w 2928259"/>
              <a:gd name="connsiteY1" fmla="*/ 0 h 640587"/>
              <a:gd name="connsiteX2" fmla="*/ 2928259 w 2928259"/>
              <a:gd name="connsiteY2" fmla="*/ 640587 h 640587"/>
              <a:gd name="connsiteX3" fmla="*/ 0 w 2928259"/>
              <a:gd name="connsiteY3" fmla="*/ 640587 h 640587"/>
              <a:gd name="connsiteX4" fmla="*/ 0 w 2928259"/>
              <a:gd name="connsiteY4" fmla="*/ 0 h 640587"/>
              <a:gd name="connsiteX0" fmla="*/ 0 w 2928259"/>
              <a:gd name="connsiteY0" fmla="*/ 0 h 653287"/>
              <a:gd name="connsiteX1" fmla="*/ 2928259 w 2928259"/>
              <a:gd name="connsiteY1" fmla="*/ 0 h 653287"/>
              <a:gd name="connsiteX2" fmla="*/ 2928259 w 2928259"/>
              <a:gd name="connsiteY2" fmla="*/ 640587 h 653287"/>
              <a:gd name="connsiteX3" fmla="*/ 1828800 w 2928259"/>
              <a:gd name="connsiteY3" fmla="*/ 653287 h 653287"/>
              <a:gd name="connsiteX4" fmla="*/ 0 w 2928259"/>
              <a:gd name="connsiteY4" fmla="*/ 0 h 653287"/>
              <a:gd name="connsiteX0" fmla="*/ 0 w 2928259"/>
              <a:gd name="connsiteY0" fmla="*/ 0 h 855085"/>
              <a:gd name="connsiteX1" fmla="*/ 2928259 w 2928259"/>
              <a:gd name="connsiteY1" fmla="*/ 0 h 855085"/>
              <a:gd name="connsiteX2" fmla="*/ 2928259 w 2928259"/>
              <a:gd name="connsiteY2" fmla="*/ 640587 h 855085"/>
              <a:gd name="connsiteX3" fmla="*/ 1828800 w 2928259"/>
              <a:gd name="connsiteY3" fmla="*/ 653287 h 855085"/>
              <a:gd name="connsiteX4" fmla="*/ 1803400 w 2928259"/>
              <a:gd name="connsiteY4" fmla="*/ 843978 h 855085"/>
              <a:gd name="connsiteX5" fmla="*/ 0 w 2928259"/>
              <a:gd name="connsiteY5" fmla="*/ 0 h 855085"/>
              <a:gd name="connsiteX0" fmla="*/ 0 w 2928259"/>
              <a:gd name="connsiteY0" fmla="*/ 0 h 884134"/>
              <a:gd name="connsiteX1" fmla="*/ 2928259 w 2928259"/>
              <a:gd name="connsiteY1" fmla="*/ 0 h 884134"/>
              <a:gd name="connsiteX2" fmla="*/ 2928259 w 2928259"/>
              <a:gd name="connsiteY2" fmla="*/ 640587 h 884134"/>
              <a:gd name="connsiteX3" fmla="*/ 1828800 w 2928259"/>
              <a:gd name="connsiteY3" fmla="*/ 653287 h 884134"/>
              <a:gd name="connsiteX4" fmla="*/ 1811925 w 2928259"/>
              <a:gd name="connsiteY4" fmla="*/ 873819 h 884134"/>
              <a:gd name="connsiteX5" fmla="*/ 0 w 2928259"/>
              <a:gd name="connsiteY5" fmla="*/ 0 h 884134"/>
              <a:gd name="connsiteX0" fmla="*/ 0 w 2928259"/>
              <a:gd name="connsiteY0" fmla="*/ 0 h 873819"/>
              <a:gd name="connsiteX1" fmla="*/ 2928259 w 2928259"/>
              <a:gd name="connsiteY1" fmla="*/ 0 h 873819"/>
              <a:gd name="connsiteX2" fmla="*/ 2928259 w 2928259"/>
              <a:gd name="connsiteY2" fmla="*/ 640587 h 873819"/>
              <a:gd name="connsiteX3" fmla="*/ 1828800 w 2928259"/>
              <a:gd name="connsiteY3" fmla="*/ 653287 h 873819"/>
              <a:gd name="connsiteX4" fmla="*/ 1811925 w 2928259"/>
              <a:gd name="connsiteY4" fmla="*/ 873819 h 873819"/>
              <a:gd name="connsiteX5" fmla="*/ 0 w 2928259"/>
              <a:gd name="connsiteY5" fmla="*/ 0 h 873819"/>
              <a:gd name="connsiteX0" fmla="*/ 0 w 2928259"/>
              <a:gd name="connsiteY0" fmla="*/ 0 h 873819"/>
              <a:gd name="connsiteX1" fmla="*/ 2928259 w 2928259"/>
              <a:gd name="connsiteY1" fmla="*/ 0 h 873819"/>
              <a:gd name="connsiteX2" fmla="*/ 2928259 w 2928259"/>
              <a:gd name="connsiteY2" fmla="*/ 640587 h 873819"/>
              <a:gd name="connsiteX3" fmla="*/ 1828800 w 2928259"/>
              <a:gd name="connsiteY3" fmla="*/ 653287 h 873819"/>
              <a:gd name="connsiteX4" fmla="*/ 1811925 w 2928259"/>
              <a:gd name="connsiteY4" fmla="*/ 873819 h 873819"/>
              <a:gd name="connsiteX5" fmla="*/ 0 w 2928259"/>
              <a:gd name="connsiteY5" fmla="*/ 0 h 873819"/>
              <a:gd name="connsiteX0" fmla="*/ 0 w 2928259"/>
              <a:gd name="connsiteY0" fmla="*/ 0 h 873819"/>
              <a:gd name="connsiteX1" fmla="*/ 2928259 w 2928259"/>
              <a:gd name="connsiteY1" fmla="*/ 0 h 873819"/>
              <a:gd name="connsiteX2" fmla="*/ 2800371 w 2928259"/>
              <a:gd name="connsiteY2" fmla="*/ 646982 h 873819"/>
              <a:gd name="connsiteX3" fmla="*/ 1828800 w 2928259"/>
              <a:gd name="connsiteY3" fmla="*/ 653287 h 873819"/>
              <a:gd name="connsiteX4" fmla="*/ 1811925 w 2928259"/>
              <a:gd name="connsiteY4" fmla="*/ 873819 h 873819"/>
              <a:gd name="connsiteX5" fmla="*/ 0 w 2928259"/>
              <a:gd name="connsiteY5" fmla="*/ 0 h 873819"/>
              <a:gd name="connsiteX0" fmla="*/ 0 w 2928259"/>
              <a:gd name="connsiteY0" fmla="*/ 0 h 873819"/>
              <a:gd name="connsiteX1" fmla="*/ 2928259 w 2928259"/>
              <a:gd name="connsiteY1" fmla="*/ 0 h 873819"/>
              <a:gd name="connsiteX2" fmla="*/ 2800371 w 2928259"/>
              <a:gd name="connsiteY2" fmla="*/ 646982 h 873819"/>
              <a:gd name="connsiteX3" fmla="*/ 1828800 w 2928259"/>
              <a:gd name="connsiteY3" fmla="*/ 653287 h 873819"/>
              <a:gd name="connsiteX4" fmla="*/ 1811925 w 2928259"/>
              <a:gd name="connsiteY4" fmla="*/ 873819 h 873819"/>
              <a:gd name="connsiteX5" fmla="*/ 0 w 2928259"/>
              <a:gd name="connsiteY5" fmla="*/ 0 h 87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8259" h="873819">
                <a:moveTo>
                  <a:pt x="0" y="0"/>
                </a:moveTo>
                <a:lnTo>
                  <a:pt x="2928259" y="0"/>
                </a:lnTo>
                <a:lnTo>
                  <a:pt x="2800371" y="646982"/>
                </a:lnTo>
                <a:lnTo>
                  <a:pt x="1828800" y="653287"/>
                </a:lnTo>
                <a:cubicBezTo>
                  <a:pt x="1819504" y="867031"/>
                  <a:pt x="1831878" y="873222"/>
                  <a:pt x="1811925" y="873819"/>
                </a:cubicBezTo>
                <a:lnTo>
                  <a:pt x="0" y="0"/>
                </a:lnTo>
                <a:close/>
              </a:path>
            </a:pathLst>
          </a:custGeom>
          <a:solidFill>
            <a:srgbClr val="55C056">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DF9C0D8-6A92-4939-BE9D-2ACAFCAD5C12}"/>
              </a:ext>
            </a:extLst>
          </p:cNvPr>
          <p:cNvSpPr/>
          <p:nvPr/>
        </p:nvSpPr>
        <p:spPr>
          <a:xfrm>
            <a:off x="7543800" y="4328292"/>
            <a:ext cx="964979" cy="228791"/>
          </a:xfrm>
          <a:prstGeom prst="rect">
            <a:avLst/>
          </a:prstGeom>
          <a:noFill/>
          <a:ln w="44450">
            <a:solidFill>
              <a:srgbClr val="55C05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4FB2B21-8026-4D3E-9EB9-57411298BC71}"/>
              </a:ext>
            </a:extLst>
          </p:cNvPr>
          <p:cNvPicPr>
            <a:picLocks noChangeAspect="1"/>
          </p:cNvPicPr>
          <p:nvPr/>
        </p:nvPicPr>
        <p:blipFill>
          <a:blip r:embed="rId5"/>
          <a:stretch>
            <a:fillRect/>
          </a:stretch>
        </p:blipFill>
        <p:spPr>
          <a:xfrm>
            <a:off x="5722313" y="3109283"/>
            <a:ext cx="2928259" cy="57842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506986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342900" y="169244"/>
            <a:ext cx="8496300" cy="990600"/>
          </a:xfrm>
        </p:spPr>
        <p:txBody>
          <a:bodyPr>
            <a:noAutofit/>
          </a:bodyPr>
          <a:lstStyle/>
          <a:p>
            <a:r>
              <a:rPr lang="en-US" sz="3600" dirty="0"/>
              <a:t>Pre-scholarship Agreements (PSA) and Exit Certifications (EC)</a:t>
            </a:r>
          </a:p>
        </p:txBody>
      </p:sp>
      <p:sp>
        <p:nvSpPr>
          <p:cNvPr id="8195" name="Rectangle 3"/>
          <p:cNvSpPr>
            <a:spLocks noGrp="1" noChangeArrowheads="1"/>
          </p:cNvSpPr>
          <p:nvPr>
            <p:ph idx="1"/>
          </p:nvPr>
        </p:nvSpPr>
        <p:spPr>
          <a:xfrm>
            <a:off x="3886200" y="1600200"/>
            <a:ext cx="4953000" cy="4495800"/>
          </a:xfrm>
        </p:spPr>
        <p:txBody>
          <a:bodyPr>
            <a:normAutofit fontScale="92500" lnSpcReduction="20000"/>
          </a:bodyPr>
          <a:lstStyle/>
          <a:p>
            <a:pPr marL="288925" lvl="1" indent="-273050">
              <a:buClr>
                <a:srgbClr val="243352"/>
              </a:buClr>
            </a:pPr>
            <a:r>
              <a:rPr lang="en-US" sz="2800" dirty="0"/>
              <a:t>Grantees must upload a completed and signed Pre-Scholarship Agreement and Exit Certification for each scholar who receives funding.</a:t>
            </a:r>
            <a:r>
              <a:rPr lang="en-US" altLang="en-US" sz="1400" dirty="0"/>
              <a:t> </a:t>
            </a:r>
          </a:p>
          <a:p>
            <a:r>
              <a:rPr lang="en-US" sz="2800" dirty="0"/>
              <a:t>Grantees must use the </a:t>
            </a:r>
            <a:r>
              <a:rPr lang="en-US" altLang="en-US" sz="2800" dirty="0"/>
              <a:t>most recent version of each agreement: OMB Control Number 1820-0686 Expiration: 8/31/2020.</a:t>
            </a:r>
          </a:p>
          <a:p>
            <a:r>
              <a:rPr lang="en-US" sz="2800" dirty="0"/>
              <a:t>These agreements are found at </a:t>
            </a:r>
            <a:r>
              <a:rPr lang="en-US" sz="2600" dirty="0">
                <a:hlinkClick r:id="rId3"/>
              </a:rPr>
              <a:t>https://pdp.ed.gov/OSEP/Home/Agreements/</a:t>
            </a:r>
            <a:r>
              <a:rPr lang="en-US" sz="2600" dirty="0"/>
              <a:t>. </a:t>
            </a:r>
            <a:endParaRPr lang="en-US" sz="2800" dirty="0"/>
          </a:p>
        </p:txBody>
      </p:sp>
      <p:sp>
        <p:nvSpPr>
          <p:cNvPr id="4" name="Slide Number Placeholder 2"/>
          <p:cNvSpPr>
            <a:spLocks noGrp="1"/>
          </p:cNvSpPr>
          <p:nvPr>
            <p:ph type="sldNum" sz="quarter" idx="12"/>
          </p:nvPr>
        </p:nvSpPr>
        <p:spPr>
          <a:xfrm>
            <a:off x="8229600" y="6324600"/>
            <a:ext cx="533400" cy="244476"/>
          </a:xfrm>
        </p:spPr>
        <p:txBody>
          <a:bodyPr>
            <a:normAutofit fontScale="62500" lnSpcReduction="20000"/>
          </a:bodyPr>
          <a:lstStyle/>
          <a:p>
            <a:fld id="{78FEA6AD-5963-42A3-B799-50DDE2FA9A33}" type="slidenum">
              <a:rPr lang="en-US" smtClean="0"/>
              <a:pPr/>
              <a:t>4</a:t>
            </a:fld>
            <a:endParaRPr lang="en-US" dirty="0"/>
          </a:p>
        </p:txBody>
      </p:sp>
      <p:pic>
        <p:nvPicPr>
          <p:cNvPr id="3" name="Picture 2">
            <a:extLst>
              <a:ext uri="{FF2B5EF4-FFF2-40B4-BE49-F238E27FC236}">
                <a16:creationId xmlns:a16="http://schemas.microsoft.com/office/drawing/2014/main" id="{146B38A0-2D24-45B1-8210-9C8ABBA30D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780" y="2438400"/>
            <a:ext cx="2760956" cy="349758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F63DAFDD-46F8-4F45-98D0-8C79DB6D36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900" y="1752600"/>
            <a:ext cx="2782482" cy="3497580"/>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8823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4000" dirty="0"/>
              <a:t>Enrolling in MFA for the PDPDCS</a:t>
            </a:r>
            <a:endParaRPr lang="en-US" altLang="en-US" sz="4000" dirty="0"/>
          </a:p>
        </p:txBody>
      </p:sp>
      <p:sp>
        <p:nvSpPr>
          <p:cNvPr id="13315" name="Content Placeholder 2"/>
          <p:cNvSpPr>
            <a:spLocks noGrp="1"/>
          </p:cNvSpPr>
          <p:nvPr>
            <p:ph sz="quarter" idx="1"/>
          </p:nvPr>
        </p:nvSpPr>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E6E70B3-7E58-428A-BAD4-B840F2CA730D}" type="slidenum">
              <a:rPr lang="en-US" altLang="en-US" sz="1200">
                <a:solidFill>
                  <a:srgbClr val="FFFFFF"/>
                </a:solidFill>
              </a:rPr>
              <a:pPr eaLnBrk="1" hangingPunct="1">
                <a:lnSpc>
                  <a:spcPct val="80000"/>
                </a:lnSpc>
              </a:pPr>
              <a:t>40</a:t>
            </a:fld>
            <a:endParaRPr lang="en-US" altLang="en-US" sz="1200">
              <a:solidFill>
                <a:srgbClr val="FFFFFF"/>
              </a:solidFill>
            </a:endParaRPr>
          </a:p>
        </p:txBody>
      </p:sp>
      <p:sp>
        <p:nvSpPr>
          <p:cNvPr id="13316" name="Content Placeholder 3"/>
          <p:cNvSpPr>
            <a:spLocks noGrp="1"/>
          </p:cNvSpPr>
          <p:nvPr>
            <p:ph sz="half" idx="4294967295"/>
          </p:nvPr>
        </p:nvSpPr>
        <p:spPr>
          <a:xfrm>
            <a:off x="304800" y="1524000"/>
            <a:ext cx="7848600" cy="4572000"/>
          </a:xfrm>
        </p:spPr>
        <p:txBody>
          <a:bodyPr/>
          <a:lstStyle/>
          <a:p>
            <a:pPr marL="457200" indent="-457200" fontAlgn="base">
              <a:buFont typeface="+mj-lt"/>
              <a:buAutoNum type="arabicPeriod" startAt="3"/>
            </a:pPr>
            <a:r>
              <a:rPr lang="en-US" sz="2600" dirty="0">
                <a:latin typeface="+mj-lt"/>
              </a:rPr>
              <a:t>Log into the PDPDCS </a:t>
            </a:r>
          </a:p>
          <a:p>
            <a:pPr marL="777240" lvl="1" indent="-457200" fontAlgn="base"/>
            <a:r>
              <a:rPr lang="en-US" sz="2000" dirty="0"/>
              <a:t>Login to the PDPDCS using your regular username and password</a:t>
            </a:r>
          </a:p>
        </p:txBody>
      </p:sp>
      <p:pic>
        <p:nvPicPr>
          <p:cNvPr id="9" name="Picture 8">
            <a:extLst>
              <a:ext uri="{FF2B5EF4-FFF2-40B4-BE49-F238E27FC236}">
                <a16:creationId xmlns:a16="http://schemas.microsoft.com/office/drawing/2014/main" id="{57690113-B349-47B0-9767-D478232D99B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19200" y="3488059"/>
            <a:ext cx="6315402" cy="1786056"/>
          </a:xfrm>
          <a:prstGeom prst="rect">
            <a:avLst/>
          </a:prstGeom>
          <a:ln>
            <a:solidFill>
              <a:srgbClr val="243352"/>
            </a:solidFill>
          </a:ln>
        </p:spPr>
      </p:pic>
    </p:spTree>
    <p:extLst>
      <p:ext uri="{BB962C8B-B14F-4D97-AF65-F5344CB8AC3E}">
        <p14:creationId xmlns:p14="http://schemas.microsoft.com/office/powerpoint/2010/main" val="21169942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4000" dirty="0"/>
              <a:t>Enrolling in MFA for the PDPDCS</a:t>
            </a:r>
            <a:endParaRPr lang="en-US" altLang="en-US" sz="4000" dirty="0"/>
          </a:p>
        </p:txBody>
      </p:sp>
      <p:sp>
        <p:nvSpPr>
          <p:cNvPr id="13315" name="Content Placeholder 2"/>
          <p:cNvSpPr>
            <a:spLocks noGrp="1"/>
          </p:cNvSpPr>
          <p:nvPr>
            <p:ph sz="quarter" idx="1"/>
          </p:nvPr>
        </p:nvSpPr>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E6E70B3-7E58-428A-BAD4-B840F2CA730D}" type="slidenum">
              <a:rPr lang="en-US" altLang="en-US" sz="1200">
                <a:solidFill>
                  <a:srgbClr val="FFFFFF"/>
                </a:solidFill>
              </a:rPr>
              <a:pPr eaLnBrk="1" hangingPunct="1">
                <a:lnSpc>
                  <a:spcPct val="80000"/>
                </a:lnSpc>
              </a:pPr>
              <a:t>41</a:t>
            </a:fld>
            <a:endParaRPr lang="en-US" altLang="en-US" sz="1200">
              <a:solidFill>
                <a:srgbClr val="FFFFFF"/>
              </a:solidFill>
            </a:endParaRPr>
          </a:p>
        </p:txBody>
      </p:sp>
      <p:sp>
        <p:nvSpPr>
          <p:cNvPr id="13316" name="Content Placeholder 3"/>
          <p:cNvSpPr>
            <a:spLocks noGrp="1"/>
          </p:cNvSpPr>
          <p:nvPr>
            <p:ph sz="half" idx="4294967295"/>
          </p:nvPr>
        </p:nvSpPr>
        <p:spPr>
          <a:xfrm>
            <a:off x="304800" y="1524000"/>
            <a:ext cx="7848600" cy="4572000"/>
          </a:xfrm>
        </p:spPr>
        <p:txBody>
          <a:bodyPr/>
          <a:lstStyle/>
          <a:p>
            <a:pPr marL="0" indent="0">
              <a:spcAft>
                <a:spcPts val="600"/>
              </a:spcAft>
              <a:buNone/>
            </a:pPr>
            <a:r>
              <a:rPr lang="en-US" sz="2800" b="1" dirty="0"/>
              <a:t>4.  </a:t>
            </a:r>
            <a:r>
              <a:rPr lang="en-US" sz="2800" dirty="0">
                <a:latin typeface="+mj-lt"/>
              </a:rPr>
              <a:t>Open the enrollment page</a:t>
            </a:r>
          </a:p>
          <a:p>
            <a:pPr>
              <a:spcAft>
                <a:spcPts val="600"/>
              </a:spcAft>
            </a:pPr>
            <a:r>
              <a:rPr lang="en-US" sz="2000" dirty="0"/>
              <a:t>When you login, you will be directed to the </a:t>
            </a:r>
            <a:r>
              <a:rPr lang="en-US" sz="2000" b="1" dirty="0"/>
              <a:t>enrollment page</a:t>
            </a:r>
          </a:p>
          <a:p>
            <a:pPr>
              <a:spcAft>
                <a:spcPts val="600"/>
              </a:spcAft>
            </a:pPr>
            <a:r>
              <a:rPr lang="en-US" sz="2000" dirty="0"/>
              <a:t>The enrollment page will </a:t>
            </a:r>
            <a:br>
              <a:rPr lang="en-US" sz="2000" dirty="0"/>
            </a:br>
            <a:r>
              <a:rPr lang="en-US" sz="2000" dirty="0"/>
              <a:t>include a QR code and a </a:t>
            </a:r>
            <a:br>
              <a:rPr lang="en-US" sz="2000" dirty="0"/>
            </a:br>
            <a:r>
              <a:rPr lang="en-US" sz="2000" dirty="0"/>
              <a:t>place to enter the code </a:t>
            </a:r>
            <a:br>
              <a:rPr lang="en-US" sz="2000" dirty="0"/>
            </a:br>
            <a:r>
              <a:rPr lang="en-US" sz="2000" dirty="0"/>
              <a:t>generated by your Google </a:t>
            </a:r>
            <a:br>
              <a:rPr lang="en-US" sz="2000" dirty="0"/>
            </a:br>
            <a:r>
              <a:rPr lang="en-US" sz="2000" dirty="0"/>
              <a:t>Authenticator app</a:t>
            </a:r>
          </a:p>
          <a:p>
            <a:pPr marL="457200" indent="-457200">
              <a:spcAft>
                <a:spcPts val="600"/>
              </a:spcAft>
              <a:buFont typeface="+mj-lt"/>
              <a:buAutoNum type="arabicPeriod" startAt="2"/>
            </a:pPr>
            <a:endParaRPr lang="en-US" sz="2000" b="1" dirty="0"/>
          </a:p>
        </p:txBody>
      </p:sp>
      <p:pic>
        <p:nvPicPr>
          <p:cNvPr id="10" name="Picture 9">
            <a:extLst>
              <a:ext uri="{FF2B5EF4-FFF2-40B4-BE49-F238E27FC236}">
                <a16:creationId xmlns:a16="http://schemas.microsoft.com/office/drawing/2014/main" id="{C0BF6DA9-1C34-492F-BE77-3852F8351EA5}"/>
              </a:ext>
            </a:extLst>
          </p:cNvPr>
          <p:cNvPicPr>
            <a:picLocks noChangeAspect="1"/>
          </p:cNvPicPr>
          <p:nvPr/>
        </p:nvPicPr>
        <p:blipFill>
          <a:blip r:embed="rId3"/>
          <a:stretch>
            <a:fillRect/>
          </a:stretch>
        </p:blipFill>
        <p:spPr>
          <a:xfrm>
            <a:off x="4207998" y="3352800"/>
            <a:ext cx="4625340" cy="2578315"/>
          </a:xfrm>
          <a:prstGeom prst="rect">
            <a:avLst/>
          </a:prstGeom>
          <a:ln>
            <a:solidFill>
              <a:srgbClr val="243352"/>
            </a:solidFill>
          </a:ln>
        </p:spPr>
      </p:pic>
    </p:spTree>
    <p:extLst>
      <p:ext uri="{BB962C8B-B14F-4D97-AF65-F5344CB8AC3E}">
        <p14:creationId xmlns:p14="http://schemas.microsoft.com/office/powerpoint/2010/main" val="4055119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D53FF50-5831-4D37-A61E-76F1B5F697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5686" y="3262980"/>
            <a:ext cx="2885914" cy="2786071"/>
          </a:xfrm>
          <a:prstGeom prst="rect">
            <a:avLst/>
          </a:prstGeom>
        </p:spPr>
      </p:pic>
      <p:sp>
        <p:nvSpPr>
          <p:cNvPr id="13314" name="Title 1"/>
          <p:cNvSpPr>
            <a:spLocks noGrp="1"/>
          </p:cNvSpPr>
          <p:nvPr>
            <p:ph type="title"/>
          </p:nvPr>
        </p:nvSpPr>
        <p:spPr/>
        <p:txBody>
          <a:bodyPr>
            <a:normAutofit/>
          </a:bodyPr>
          <a:lstStyle/>
          <a:p>
            <a:r>
              <a:rPr lang="en-US" sz="4000" dirty="0"/>
              <a:t>Enrolling in MFA for the PDPDCS</a:t>
            </a:r>
            <a:endParaRPr lang="en-US" altLang="en-US" sz="4000" dirty="0"/>
          </a:p>
        </p:txBody>
      </p:sp>
      <p:sp>
        <p:nvSpPr>
          <p:cNvPr id="13315" name="Content Placeholder 2"/>
          <p:cNvSpPr>
            <a:spLocks noGrp="1"/>
          </p:cNvSpPr>
          <p:nvPr>
            <p:ph sz="quarter" idx="1"/>
          </p:nvPr>
        </p:nvSpPr>
        <p:spPr/>
        <p:txBody>
          <a:body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E6E70B3-7E58-428A-BAD4-B840F2CA730D}" type="slidenum">
              <a:rPr lang="en-US" altLang="en-US" sz="1200">
                <a:solidFill>
                  <a:srgbClr val="FFFFFF"/>
                </a:solidFill>
              </a:rPr>
              <a:pPr eaLnBrk="1" hangingPunct="1">
                <a:lnSpc>
                  <a:spcPct val="80000"/>
                </a:lnSpc>
              </a:pPr>
              <a:t>42</a:t>
            </a:fld>
            <a:endParaRPr lang="en-US" altLang="en-US" sz="1200">
              <a:solidFill>
                <a:srgbClr val="FFFFFF"/>
              </a:solidFill>
            </a:endParaRPr>
          </a:p>
        </p:txBody>
      </p:sp>
      <p:sp>
        <p:nvSpPr>
          <p:cNvPr id="13316" name="Content Placeholder 3"/>
          <p:cNvSpPr>
            <a:spLocks noGrp="1"/>
          </p:cNvSpPr>
          <p:nvPr>
            <p:ph sz="half" idx="4294967295"/>
          </p:nvPr>
        </p:nvSpPr>
        <p:spPr>
          <a:xfrm>
            <a:off x="304800" y="1500188"/>
            <a:ext cx="3810000" cy="4572000"/>
          </a:xfrm>
        </p:spPr>
        <p:txBody>
          <a:bodyPr>
            <a:normAutofit lnSpcReduction="10000"/>
          </a:bodyPr>
          <a:lstStyle/>
          <a:p>
            <a:pPr marL="346075" indent="-346075" fontAlgn="base">
              <a:buNone/>
            </a:pPr>
            <a:r>
              <a:rPr lang="en-US" sz="2800" dirty="0">
                <a:latin typeface="+mj-lt"/>
              </a:rPr>
              <a:t>5. Pair the app and PDPDCS</a:t>
            </a:r>
          </a:p>
          <a:p>
            <a:pPr marL="627063" indent="-287338" fontAlgn="base"/>
            <a:r>
              <a:rPr lang="en-US" sz="2400" dirty="0"/>
              <a:t>Open the Google Authenticator app on your smartphone </a:t>
            </a:r>
          </a:p>
          <a:p>
            <a:pPr marL="627063" indent="-287338" fontAlgn="base"/>
            <a:r>
              <a:rPr lang="en-US" sz="2400" dirty="0"/>
              <a:t>Click the + button on the app to add the PDPDCS website </a:t>
            </a:r>
          </a:p>
          <a:p>
            <a:pPr marL="627063" indent="-287338" fontAlgn="base"/>
            <a:r>
              <a:rPr lang="en-US" sz="2400" dirty="0"/>
              <a:t>Scan the QR Code from the PDPDCS website on the enroll page with your cellphone</a:t>
            </a:r>
          </a:p>
        </p:txBody>
      </p:sp>
      <p:pic>
        <p:nvPicPr>
          <p:cNvPr id="9" name="Picture 2" descr="https://lh4.googleusercontent.com/4eu4-Wx3cNwXODuxz6AC_7Lrbj1n7cFjZAqpYLDA-1dsjWWpc4U-2ZcXulA73eqkQlRoT0EmLquFI1GZbUfmLfwA-V4uOOW3YqDiyAgUdiKj_MSA2YX_3EHIt_14cEa_a1Q2sUiRJRCy4WLEvA">
            <a:extLst>
              <a:ext uri="{FF2B5EF4-FFF2-40B4-BE49-F238E27FC236}">
                <a16:creationId xmlns:a16="http://schemas.microsoft.com/office/drawing/2014/main" id="{191F3807-83FD-4F3C-9004-F86E298A076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75313" y="1524000"/>
            <a:ext cx="1864727" cy="3132016"/>
          </a:xfrm>
          <a:prstGeom prst="rect">
            <a:avLst/>
          </a:prstGeom>
          <a:noFill/>
          <a:ln>
            <a:solidFill>
              <a:srgbClr val="24335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736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sz="4000" dirty="0"/>
              <a:t>Enrolling in MFA for the PDPDCS</a:t>
            </a:r>
            <a:endParaRPr lang="en-US" altLang="en-US" sz="4000" dirty="0"/>
          </a:p>
        </p:txBody>
      </p:sp>
      <p:sp>
        <p:nvSpPr>
          <p:cNvPr id="13315" name="Content Placeholder 2"/>
          <p:cNvSpPr>
            <a:spLocks noGrp="1"/>
          </p:cNvSpPr>
          <p:nvPr>
            <p:ph sz="quarter" idx="1"/>
          </p:nvPr>
        </p:nvSpPr>
        <p:spPr>
          <a:xfrm>
            <a:off x="152400" y="1600200"/>
            <a:ext cx="8153400" cy="4495800"/>
          </a:xfrm>
        </p:spPr>
        <p:txBody>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E6E70B3-7E58-428A-BAD4-B840F2CA730D}" type="slidenum">
              <a:rPr lang="en-US" altLang="en-US" sz="1200">
                <a:solidFill>
                  <a:srgbClr val="FFFFFF"/>
                </a:solidFill>
              </a:rPr>
              <a:pPr eaLnBrk="1" hangingPunct="1">
                <a:lnSpc>
                  <a:spcPct val="80000"/>
                </a:lnSpc>
              </a:pPr>
              <a:t>43</a:t>
            </a:fld>
            <a:endParaRPr lang="en-US" altLang="en-US" sz="1200">
              <a:solidFill>
                <a:srgbClr val="FFFFFF"/>
              </a:solidFill>
            </a:endParaRPr>
          </a:p>
        </p:txBody>
      </p:sp>
      <p:sp>
        <p:nvSpPr>
          <p:cNvPr id="13316" name="Content Placeholder 3"/>
          <p:cNvSpPr>
            <a:spLocks noGrp="1"/>
          </p:cNvSpPr>
          <p:nvPr>
            <p:ph sz="half" idx="4294967295"/>
          </p:nvPr>
        </p:nvSpPr>
        <p:spPr>
          <a:xfrm>
            <a:off x="304800" y="1512760"/>
            <a:ext cx="8839200" cy="4495800"/>
          </a:xfrm>
        </p:spPr>
        <p:txBody>
          <a:bodyPr>
            <a:normAutofit/>
          </a:bodyPr>
          <a:lstStyle/>
          <a:p>
            <a:pPr marL="0" indent="0" fontAlgn="base">
              <a:buNone/>
            </a:pPr>
            <a:r>
              <a:rPr lang="en-US" sz="2800" dirty="0">
                <a:latin typeface="+mj-lt"/>
              </a:rPr>
              <a:t>6. Enter code in the app</a:t>
            </a:r>
          </a:p>
          <a:p>
            <a:pPr fontAlgn="base"/>
            <a:r>
              <a:rPr lang="en-US" sz="2000" dirty="0"/>
              <a:t>Enter the code generated by the Google Authenticator app into the PDPDCS enroll page and click “Validate”</a:t>
            </a:r>
          </a:p>
          <a:p>
            <a:pPr fontAlgn="base"/>
            <a:r>
              <a:rPr lang="en-US" sz="2000" dirty="0"/>
              <a:t>Remember to enter the code quickly as each code is only valid for 30 seconds. As soon as another code is generated, the preceding one becomes invalid</a:t>
            </a:r>
          </a:p>
        </p:txBody>
      </p:sp>
      <p:pic>
        <p:nvPicPr>
          <p:cNvPr id="13" name="Picture 12">
            <a:extLst>
              <a:ext uri="{FF2B5EF4-FFF2-40B4-BE49-F238E27FC236}">
                <a16:creationId xmlns:a16="http://schemas.microsoft.com/office/drawing/2014/main" id="{3AF36D4F-4E14-42DC-8A44-A0C9269A40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1434" y="3743712"/>
            <a:ext cx="1532366" cy="2277937"/>
          </a:xfrm>
          <a:prstGeom prst="rect">
            <a:avLst/>
          </a:prstGeom>
          <a:ln>
            <a:solidFill>
              <a:srgbClr val="243352"/>
            </a:solidFill>
          </a:ln>
        </p:spPr>
      </p:pic>
      <p:sp>
        <p:nvSpPr>
          <p:cNvPr id="2" name="Arrow: Right 1">
            <a:extLst>
              <a:ext uri="{FF2B5EF4-FFF2-40B4-BE49-F238E27FC236}">
                <a16:creationId xmlns:a16="http://schemas.microsoft.com/office/drawing/2014/main" id="{B937D3C4-77D2-4229-B2FB-97F828EF91CC}"/>
              </a:ext>
            </a:extLst>
          </p:cNvPr>
          <p:cNvSpPr/>
          <p:nvPr/>
        </p:nvSpPr>
        <p:spPr>
          <a:xfrm>
            <a:off x="622106" y="3886200"/>
            <a:ext cx="1532365" cy="609600"/>
          </a:xfrm>
          <a:prstGeom prst="rightArrow">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mj-lt"/>
              </a:rPr>
              <a:t>6 digit code</a:t>
            </a:r>
          </a:p>
        </p:txBody>
      </p:sp>
      <p:pic>
        <p:nvPicPr>
          <p:cNvPr id="9" name="Picture 8">
            <a:extLst>
              <a:ext uri="{FF2B5EF4-FFF2-40B4-BE49-F238E27FC236}">
                <a16:creationId xmlns:a16="http://schemas.microsoft.com/office/drawing/2014/main" id="{D77110C9-ED32-405E-8113-652B8FF6573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04919" y="3836492"/>
            <a:ext cx="2430589" cy="2047488"/>
          </a:xfrm>
          <a:prstGeom prst="rect">
            <a:avLst/>
          </a:prstGeom>
          <a:ln>
            <a:solidFill>
              <a:schemeClr val="bg1"/>
            </a:solidFill>
          </a:ln>
        </p:spPr>
      </p:pic>
      <p:pic>
        <p:nvPicPr>
          <p:cNvPr id="11" name="Picture 10">
            <a:extLst>
              <a:ext uri="{FF2B5EF4-FFF2-40B4-BE49-F238E27FC236}">
                <a16:creationId xmlns:a16="http://schemas.microsoft.com/office/drawing/2014/main" id="{A34CAECA-0B4A-47A8-B4AD-8FC85D82486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962400" y="3505200"/>
            <a:ext cx="4372777" cy="2593311"/>
          </a:xfrm>
          <a:prstGeom prst="rect">
            <a:avLst/>
          </a:prstGeom>
        </p:spPr>
      </p:pic>
      <p:sp>
        <p:nvSpPr>
          <p:cNvPr id="10" name="Arrow: Left 9">
            <a:extLst>
              <a:ext uri="{FF2B5EF4-FFF2-40B4-BE49-F238E27FC236}">
                <a16:creationId xmlns:a16="http://schemas.microsoft.com/office/drawing/2014/main" id="{DCFF86A7-D059-4438-AB36-FE03F335A190}"/>
              </a:ext>
            </a:extLst>
          </p:cNvPr>
          <p:cNvSpPr/>
          <p:nvPr/>
        </p:nvSpPr>
        <p:spPr>
          <a:xfrm>
            <a:off x="7158666" y="5298834"/>
            <a:ext cx="1725798" cy="671314"/>
          </a:xfrm>
          <a:prstGeom prst="leftArrow">
            <a:avLst>
              <a:gd name="adj1" fmla="val 50000"/>
              <a:gd name="adj2" fmla="val 41156"/>
            </a:avLst>
          </a:prstGeom>
          <a:solidFill>
            <a:srgbClr val="55C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mj-lt"/>
              </a:rPr>
              <a:t>Enter code here</a:t>
            </a:r>
          </a:p>
        </p:txBody>
      </p:sp>
    </p:spTree>
    <p:extLst>
      <p:ext uri="{BB962C8B-B14F-4D97-AF65-F5344CB8AC3E}">
        <p14:creationId xmlns:p14="http://schemas.microsoft.com/office/powerpoint/2010/main" val="2307430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B9090-507C-4270-9286-E5BA1FC18163}"/>
              </a:ext>
            </a:extLst>
          </p:cNvPr>
          <p:cNvSpPr>
            <a:spLocks noGrp="1"/>
          </p:cNvSpPr>
          <p:nvPr>
            <p:ph type="title"/>
          </p:nvPr>
        </p:nvSpPr>
        <p:spPr>
          <a:xfrm>
            <a:off x="304799" y="228600"/>
            <a:ext cx="8605159" cy="990600"/>
          </a:xfrm>
        </p:spPr>
        <p:txBody>
          <a:bodyPr>
            <a:normAutofit fontScale="90000"/>
          </a:bodyPr>
          <a:lstStyle/>
          <a:p>
            <a:r>
              <a:rPr lang="en-US" dirty="0"/>
              <a:t>Signing into the PDPDCS in the Future</a:t>
            </a:r>
          </a:p>
        </p:txBody>
      </p:sp>
      <p:sp>
        <p:nvSpPr>
          <p:cNvPr id="3" name="Content Placeholder 2">
            <a:extLst>
              <a:ext uri="{FF2B5EF4-FFF2-40B4-BE49-F238E27FC236}">
                <a16:creationId xmlns:a16="http://schemas.microsoft.com/office/drawing/2014/main" id="{D5D24B7F-0748-44CB-A492-4ED89D83C9B0}"/>
              </a:ext>
            </a:extLst>
          </p:cNvPr>
          <p:cNvSpPr>
            <a:spLocks noGrp="1"/>
          </p:cNvSpPr>
          <p:nvPr>
            <p:ph sz="quarter" idx="1"/>
          </p:nvPr>
        </p:nvSpPr>
        <p:spPr/>
        <p:txBody>
          <a:bodyPr>
            <a:normAutofit fontScale="92500" lnSpcReduction="10000"/>
          </a:bodyPr>
          <a:lstStyle/>
          <a:p>
            <a:pPr marL="0" indent="0" fontAlgn="base">
              <a:buNone/>
            </a:pPr>
            <a:r>
              <a:rPr lang="en-US" sz="3200" dirty="0"/>
              <a:t>Each time you sign into the PDPDCS from any device you will need to complete these 3 steps:</a:t>
            </a:r>
          </a:p>
          <a:p>
            <a:pPr marL="514350" indent="-514350" fontAlgn="base">
              <a:buFont typeface="+mj-lt"/>
              <a:buAutoNum type="arabicPeriod"/>
            </a:pPr>
            <a:r>
              <a:rPr lang="en-US" sz="2800" dirty="0"/>
              <a:t>Enter your username and password in the PDPDCS</a:t>
            </a:r>
          </a:p>
          <a:p>
            <a:pPr marL="514350" indent="-514350" fontAlgn="base">
              <a:buFont typeface="+mj-lt"/>
              <a:buAutoNum type="arabicPeriod"/>
            </a:pPr>
            <a:r>
              <a:rPr lang="en-US" sz="2800" dirty="0"/>
              <a:t>Open the Google Authenticator app on your smartphone and take note of the 6 digit security code generated by the app*</a:t>
            </a:r>
          </a:p>
          <a:p>
            <a:pPr marL="514350" indent="-514350" fontAlgn="base">
              <a:buFont typeface="+mj-lt"/>
              <a:buAutoNum type="arabicPeriod"/>
            </a:pPr>
            <a:r>
              <a:rPr lang="en-US" sz="2800" dirty="0"/>
              <a:t>Enter the 6 digit security code into the PDPDCS when prompted by the system (prompt will occur after you enter your username and password)</a:t>
            </a:r>
          </a:p>
          <a:p>
            <a:pPr marL="0" indent="0" fontAlgn="base">
              <a:buNone/>
            </a:pPr>
            <a:r>
              <a:rPr lang="en-US" sz="2800" b="1" dirty="0"/>
              <a:t>*</a:t>
            </a:r>
            <a:r>
              <a:rPr lang="en-US" sz="2200" b="1" dirty="0"/>
              <a:t>Remember: </a:t>
            </a:r>
            <a:r>
              <a:rPr lang="en-US" sz="2200" dirty="0"/>
              <a:t>Each code is only valid for thirty seconds</a:t>
            </a:r>
          </a:p>
          <a:p>
            <a:endParaRPr lang="en-US" dirty="0"/>
          </a:p>
        </p:txBody>
      </p:sp>
      <p:sp>
        <p:nvSpPr>
          <p:cNvPr id="4" name="Slide Number Placeholder 3">
            <a:extLst>
              <a:ext uri="{FF2B5EF4-FFF2-40B4-BE49-F238E27FC236}">
                <a16:creationId xmlns:a16="http://schemas.microsoft.com/office/drawing/2014/main" id="{5A1799FA-257A-4693-8248-75CDB04902D8}"/>
              </a:ext>
            </a:extLst>
          </p:cNvPr>
          <p:cNvSpPr>
            <a:spLocks noGrp="1"/>
          </p:cNvSpPr>
          <p:nvPr>
            <p:ph type="sldNum" sz="quarter" idx="12"/>
          </p:nvPr>
        </p:nvSpPr>
        <p:spPr/>
        <p:txBody>
          <a:bodyPr/>
          <a:lstStyle/>
          <a:p>
            <a:fld id="{78FEA6AD-5963-42A3-B799-50DDE2FA9A33}" type="slidenum">
              <a:rPr lang="en-US" smtClean="0"/>
              <a:pPr/>
              <a:t>44</a:t>
            </a:fld>
            <a:endParaRPr lang="en-US" dirty="0"/>
          </a:p>
        </p:txBody>
      </p:sp>
    </p:spTree>
    <p:extLst>
      <p:ext uri="{BB962C8B-B14F-4D97-AF65-F5344CB8AC3E}">
        <p14:creationId xmlns:p14="http://schemas.microsoft.com/office/powerpoint/2010/main" val="1923848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2B6-1121-45CD-AD85-0FABDB0FDA1F}"/>
              </a:ext>
            </a:extLst>
          </p:cNvPr>
          <p:cNvSpPr>
            <a:spLocks noGrp="1"/>
          </p:cNvSpPr>
          <p:nvPr>
            <p:ph type="title"/>
          </p:nvPr>
        </p:nvSpPr>
        <p:spPr/>
        <p:txBody>
          <a:bodyPr>
            <a:normAutofit/>
          </a:bodyPr>
          <a:lstStyle/>
          <a:p>
            <a:r>
              <a:rPr lang="en-US" sz="4000" dirty="0"/>
              <a:t>MFA Frequently Asked Questions</a:t>
            </a:r>
          </a:p>
        </p:txBody>
      </p:sp>
      <p:sp>
        <p:nvSpPr>
          <p:cNvPr id="3" name="Content Placeholder 2">
            <a:extLst>
              <a:ext uri="{FF2B5EF4-FFF2-40B4-BE49-F238E27FC236}">
                <a16:creationId xmlns:a16="http://schemas.microsoft.com/office/drawing/2014/main" id="{6DF67915-7B2C-4973-AFD3-BFE7148C55E5}"/>
              </a:ext>
            </a:extLst>
          </p:cNvPr>
          <p:cNvSpPr>
            <a:spLocks noGrp="1"/>
          </p:cNvSpPr>
          <p:nvPr>
            <p:ph sz="quarter" idx="1"/>
          </p:nvPr>
        </p:nvSpPr>
        <p:spPr>
          <a:xfrm>
            <a:off x="304801" y="1562100"/>
            <a:ext cx="8605158" cy="4495800"/>
          </a:xfrm>
        </p:spPr>
        <p:txBody>
          <a:bodyPr>
            <a:normAutofit/>
          </a:bodyPr>
          <a:lstStyle/>
          <a:p>
            <a:r>
              <a:rPr lang="en-US" dirty="0">
                <a:latin typeface="+mj-lt"/>
              </a:rPr>
              <a:t>Am I required to sign up for MFA for the PDPDCS?</a:t>
            </a:r>
          </a:p>
          <a:p>
            <a:pPr lvl="1"/>
            <a:r>
              <a:rPr lang="en-US" dirty="0"/>
              <a:t>Yes, all users will need to set up MFA for the PDPDCS in order to access the system securely.</a:t>
            </a:r>
            <a:br>
              <a:rPr lang="en-US" dirty="0"/>
            </a:br>
            <a:endParaRPr lang="en-US" dirty="0"/>
          </a:p>
          <a:p>
            <a:r>
              <a:rPr lang="en-US" dirty="0">
                <a:latin typeface="+mj-lt"/>
              </a:rPr>
              <a:t>What do I do if I don’t have a smartphone?</a:t>
            </a:r>
          </a:p>
          <a:p>
            <a:pPr lvl="2">
              <a:defRPr/>
            </a:pPr>
            <a:r>
              <a:rPr lang="en-US" dirty="0"/>
              <a:t>Contact the Help Desk by phone (</a:t>
            </a:r>
            <a:r>
              <a:rPr lang="en-US" dirty="0">
                <a:latin typeface="+mj-lt"/>
              </a:rPr>
              <a:t>1-800-285-6276</a:t>
            </a:r>
            <a:r>
              <a:rPr lang="en-US" dirty="0"/>
              <a:t>) or email (</a:t>
            </a:r>
            <a:r>
              <a:rPr lang="en-US" b="1" dirty="0">
                <a:hlinkClick r:id="rId3"/>
              </a:rPr>
              <a:t>serviceobligation@ed.gov</a:t>
            </a:r>
            <a:r>
              <a:rPr lang="en-US" dirty="0"/>
              <a:t>) and a Help Desk Specialist will assist you.</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D814F05A-ECC7-4595-AE9F-0110401CFF30}"/>
              </a:ext>
            </a:extLst>
          </p:cNvPr>
          <p:cNvSpPr>
            <a:spLocks noGrp="1"/>
          </p:cNvSpPr>
          <p:nvPr>
            <p:ph type="sldNum" sz="quarter" idx="12"/>
          </p:nvPr>
        </p:nvSpPr>
        <p:spPr/>
        <p:txBody>
          <a:bodyPr/>
          <a:lstStyle/>
          <a:p>
            <a:fld id="{78FEA6AD-5963-42A3-B799-50DDE2FA9A33}" type="slidenum">
              <a:rPr lang="en-US" smtClean="0"/>
              <a:pPr/>
              <a:t>45</a:t>
            </a:fld>
            <a:endParaRPr lang="en-US" dirty="0"/>
          </a:p>
        </p:txBody>
      </p:sp>
    </p:spTree>
    <p:extLst>
      <p:ext uri="{BB962C8B-B14F-4D97-AF65-F5344CB8AC3E}">
        <p14:creationId xmlns:p14="http://schemas.microsoft.com/office/powerpoint/2010/main" val="395501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2B6-1121-45CD-AD85-0FABDB0FDA1F}"/>
              </a:ext>
            </a:extLst>
          </p:cNvPr>
          <p:cNvSpPr>
            <a:spLocks noGrp="1"/>
          </p:cNvSpPr>
          <p:nvPr>
            <p:ph type="title"/>
          </p:nvPr>
        </p:nvSpPr>
        <p:spPr>
          <a:xfrm>
            <a:off x="304799" y="228600"/>
            <a:ext cx="8839201" cy="990600"/>
          </a:xfrm>
        </p:spPr>
        <p:txBody>
          <a:bodyPr>
            <a:noAutofit/>
          </a:bodyPr>
          <a:lstStyle/>
          <a:p>
            <a:r>
              <a:rPr lang="en-US" sz="4000" dirty="0"/>
              <a:t>MFA Frequently Asked Questions (cont.)</a:t>
            </a:r>
          </a:p>
        </p:txBody>
      </p:sp>
      <p:sp>
        <p:nvSpPr>
          <p:cNvPr id="3" name="Content Placeholder 2">
            <a:extLst>
              <a:ext uri="{FF2B5EF4-FFF2-40B4-BE49-F238E27FC236}">
                <a16:creationId xmlns:a16="http://schemas.microsoft.com/office/drawing/2014/main" id="{6DF67915-7B2C-4973-AFD3-BFE7148C55E5}"/>
              </a:ext>
            </a:extLst>
          </p:cNvPr>
          <p:cNvSpPr>
            <a:spLocks noGrp="1"/>
          </p:cNvSpPr>
          <p:nvPr>
            <p:ph sz="quarter" idx="1"/>
          </p:nvPr>
        </p:nvSpPr>
        <p:spPr/>
        <p:txBody>
          <a:bodyPr>
            <a:normAutofit fontScale="92500"/>
          </a:bodyPr>
          <a:lstStyle/>
          <a:p>
            <a:r>
              <a:rPr lang="en-US" sz="2600" dirty="0">
                <a:latin typeface="+mj-lt"/>
              </a:rPr>
              <a:t>What do I do if I’ve downloaded the app and set up MFA, but don’t have my phone with me when I want to sign into the PDPDCS?</a:t>
            </a:r>
          </a:p>
          <a:p>
            <a:pPr lvl="1"/>
            <a:r>
              <a:rPr lang="en-US" dirty="0"/>
              <a:t>Once you have set up MFA for the PDPDCS you </a:t>
            </a:r>
            <a:r>
              <a:rPr lang="en-US" u="sng" dirty="0"/>
              <a:t>must</a:t>
            </a:r>
            <a:r>
              <a:rPr lang="en-US" dirty="0"/>
              <a:t> have access to the Google Authenticator app on your smartphone in order to login to the PDPDCS.</a:t>
            </a:r>
            <a:endParaRPr lang="en-US" b="1" dirty="0"/>
          </a:p>
          <a:p>
            <a:r>
              <a:rPr lang="en-US" sz="2600" dirty="0">
                <a:latin typeface="+mj-lt"/>
              </a:rPr>
              <a:t>What if I forget my password to sign into the PDPDCS?</a:t>
            </a:r>
          </a:p>
          <a:p>
            <a:pPr lvl="1"/>
            <a:r>
              <a:rPr lang="en-US" dirty="0"/>
              <a:t>Go to </a:t>
            </a:r>
            <a:r>
              <a:rPr lang="en-US" b="1" dirty="0">
                <a:hlinkClick r:id="rId3"/>
              </a:rPr>
              <a:t>https://pdp.ed.gov/OSEP</a:t>
            </a:r>
            <a:r>
              <a:rPr lang="en-US" dirty="0"/>
              <a:t>, click </a:t>
            </a:r>
            <a:r>
              <a:rPr lang="en-US" dirty="0">
                <a:latin typeface="+mj-lt"/>
              </a:rPr>
              <a:t>Secure Login </a:t>
            </a:r>
            <a:r>
              <a:rPr lang="en-US" dirty="0"/>
              <a:t>in the upper right corner, enter your email address in the box and then click </a:t>
            </a:r>
            <a:r>
              <a:rPr lang="en-US" dirty="0">
                <a:latin typeface="+mj-lt"/>
              </a:rPr>
              <a:t>Forgot Password? </a:t>
            </a:r>
            <a:r>
              <a:rPr lang="en-US" dirty="0"/>
              <a:t>directly underneath. A password reset link will be emailed to you.</a:t>
            </a:r>
          </a:p>
          <a:p>
            <a:pPr marL="365760" lvl="1" indent="0">
              <a:buNone/>
            </a:pPr>
            <a:endParaRPr lang="en-US" sz="1900" dirty="0"/>
          </a:p>
          <a:p>
            <a:pPr lvl="1"/>
            <a:endParaRPr lang="en-US" dirty="0"/>
          </a:p>
          <a:p>
            <a:endParaRPr lang="en-US" dirty="0"/>
          </a:p>
        </p:txBody>
      </p:sp>
      <p:sp>
        <p:nvSpPr>
          <p:cNvPr id="4" name="Slide Number Placeholder 3">
            <a:extLst>
              <a:ext uri="{FF2B5EF4-FFF2-40B4-BE49-F238E27FC236}">
                <a16:creationId xmlns:a16="http://schemas.microsoft.com/office/drawing/2014/main" id="{D814F05A-ECC7-4595-AE9F-0110401CFF30}"/>
              </a:ext>
            </a:extLst>
          </p:cNvPr>
          <p:cNvSpPr>
            <a:spLocks noGrp="1"/>
          </p:cNvSpPr>
          <p:nvPr>
            <p:ph type="sldNum" sz="quarter" idx="12"/>
          </p:nvPr>
        </p:nvSpPr>
        <p:spPr/>
        <p:txBody>
          <a:bodyPr/>
          <a:lstStyle/>
          <a:p>
            <a:fld id="{78FEA6AD-5963-42A3-B799-50DDE2FA9A33}" type="slidenum">
              <a:rPr lang="en-US" smtClean="0"/>
              <a:pPr/>
              <a:t>46</a:t>
            </a:fld>
            <a:endParaRPr lang="en-US" dirty="0"/>
          </a:p>
        </p:txBody>
      </p:sp>
    </p:spTree>
    <p:extLst>
      <p:ext uri="{BB962C8B-B14F-4D97-AF65-F5344CB8AC3E}">
        <p14:creationId xmlns:p14="http://schemas.microsoft.com/office/powerpoint/2010/main" val="3467427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27342-0F21-433C-A8DB-2BCDC48F738E}"/>
              </a:ext>
            </a:extLst>
          </p:cNvPr>
          <p:cNvSpPr>
            <a:spLocks noGrp="1"/>
          </p:cNvSpPr>
          <p:nvPr>
            <p:ph type="ctrTitle"/>
          </p:nvPr>
        </p:nvSpPr>
        <p:spPr>
          <a:xfrm>
            <a:off x="457200" y="1219200"/>
            <a:ext cx="4343400" cy="3048000"/>
          </a:xfrm>
        </p:spPr>
        <p:txBody>
          <a:bodyPr/>
          <a:lstStyle/>
          <a:p>
            <a:r>
              <a:rPr lang="en-US" dirty="0">
                <a:solidFill>
                  <a:schemeClr val="tx1"/>
                </a:solidFill>
              </a:rPr>
              <a:t>Resources and Support</a:t>
            </a:r>
          </a:p>
        </p:txBody>
      </p:sp>
    </p:spTree>
    <p:extLst>
      <p:ext uri="{BB962C8B-B14F-4D97-AF65-F5344CB8AC3E}">
        <p14:creationId xmlns:p14="http://schemas.microsoft.com/office/powerpoint/2010/main" val="20360961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304800" y="1600200"/>
            <a:ext cx="8382000" cy="4495800"/>
          </a:xfrm>
        </p:spPr>
        <p:txBody>
          <a:bodyPr>
            <a:normAutofit/>
          </a:bodyPr>
          <a:lstStyle/>
          <a:p>
            <a:pPr marL="0" indent="0">
              <a:buNone/>
              <a:defRPr/>
            </a:pPr>
            <a:r>
              <a:rPr lang="en-US" sz="3200" dirty="0"/>
              <a:t>PDPDCS resources include:</a:t>
            </a:r>
          </a:p>
          <a:p>
            <a:pPr>
              <a:defRPr/>
            </a:pPr>
            <a:r>
              <a:rPr lang="en-US" sz="2400" dirty="0"/>
              <a:t>MFA Resources</a:t>
            </a:r>
          </a:p>
          <a:p>
            <a:pPr lvl="1">
              <a:defRPr/>
            </a:pPr>
            <a:r>
              <a:rPr lang="en-US" sz="2000" dirty="0"/>
              <a:t>Training PPT/Video</a:t>
            </a:r>
          </a:p>
          <a:p>
            <a:pPr lvl="1">
              <a:defRPr/>
            </a:pPr>
            <a:r>
              <a:rPr lang="en-US" sz="2000" dirty="0"/>
              <a:t>Enrollment Instructions</a:t>
            </a:r>
          </a:p>
          <a:p>
            <a:pPr marL="365760" lvl="1" indent="0">
              <a:buNone/>
              <a:defRPr/>
            </a:pPr>
            <a:r>
              <a:rPr lang="en-US" sz="1400" dirty="0"/>
              <a:t>(</a:t>
            </a:r>
            <a:r>
              <a:rPr lang="en-US" sz="1600" dirty="0">
                <a:hlinkClick r:id="rId3"/>
              </a:rPr>
              <a:t>https://pdp.ed.gov/OSEP/Home/Training</a:t>
            </a:r>
            <a:r>
              <a:rPr lang="en-US" sz="1400" dirty="0"/>
              <a:t>)</a:t>
            </a:r>
            <a:endParaRPr lang="en-US" sz="1600" dirty="0"/>
          </a:p>
          <a:p>
            <a:pPr>
              <a:defRPr/>
            </a:pPr>
            <a:r>
              <a:rPr lang="en-US" sz="2800" dirty="0"/>
              <a:t>Webinar Recording </a:t>
            </a:r>
          </a:p>
          <a:p>
            <a:pPr marL="0" indent="0" defTabSz="342900">
              <a:buNone/>
              <a:defRPr/>
            </a:pPr>
            <a:r>
              <a:rPr lang="en-US" sz="2800" dirty="0"/>
              <a:t>	</a:t>
            </a:r>
            <a:r>
              <a:rPr lang="en-US" sz="1400" dirty="0"/>
              <a:t>(</a:t>
            </a:r>
            <a:r>
              <a:rPr lang="en-US" sz="1600" dirty="0">
                <a:hlinkClick r:id="rId3"/>
              </a:rPr>
              <a:t>https://pdp.ed.gov/OSEP/Home/Training</a:t>
            </a:r>
            <a:r>
              <a:rPr lang="en-US" sz="1400" dirty="0"/>
              <a:t>)</a:t>
            </a:r>
            <a:endParaRPr lang="en-US" sz="2000" dirty="0"/>
          </a:p>
          <a:p>
            <a:pPr>
              <a:defRPr/>
            </a:pPr>
            <a:r>
              <a:rPr lang="en-US" sz="2800" dirty="0"/>
              <a:t>PDPDCS Frequently </a:t>
            </a:r>
            <a:br>
              <a:rPr lang="en-US" sz="2800" dirty="0"/>
            </a:br>
            <a:r>
              <a:rPr lang="en-US" sz="2800" dirty="0"/>
              <a:t>Asked Questions </a:t>
            </a:r>
            <a:br>
              <a:rPr lang="en-US" sz="2400" dirty="0"/>
            </a:br>
            <a:r>
              <a:rPr lang="en-US" sz="1600" dirty="0"/>
              <a:t>(</a:t>
            </a:r>
            <a:r>
              <a:rPr lang="en-US" sz="1600" dirty="0">
                <a:hlinkClick r:id="rId4"/>
              </a:rPr>
              <a:t>https://pdp.ed.gov/OSEP/Home/dcsfaq</a:t>
            </a:r>
            <a:r>
              <a:rPr lang="en-US" sz="1600" dirty="0"/>
              <a:t>)</a:t>
            </a:r>
          </a:p>
          <a:p>
            <a:pPr lvl="1">
              <a:defRPr/>
            </a:pPr>
            <a:endParaRPr lang="en-US" sz="2100" dirty="0"/>
          </a:p>
        </p:txBody>
      </p:sp>
      <p:sp>
        <p:nvSpPr>
          <p:cNvPr id="2" name="Title 1"/>
          <p:cNvSpPr>
            <a:spLocks noGrp="1"/>
          </p:cNvSpPr>
          <p:nvPr>
            <p:ph type="title"/>
          </p:nvPr>
        </p:nvSpPr>
        <p:spPr/>
        <p:txBody>
          <a:bodyPr>
            <a:normAutofit/>
          </a:bodyPr>
          <a:lstStyle/>
          <a:p>
            <a:r>
              <a:rPr lang="en-US" sz="4900" dirty="0"/>
              <a:t>PDPDCS Resources</a:t>
            </a:r>
            <a:endParaRPr lang="en-US" dirty="0"/>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48</a:t>
            </a:fld>
            <a:endParaRPr lang="en-US" dirty="0"/>
          </a:p>
        </p:txBody>
      </p:sp>
      <p:grpSp>
        <p:nvGrpSpPr>
          <p:cNvPr id="5" name="Group 4">
            <a:extLst>
              <a:ext uri="{FF2B5EF4-FFF2-40B4-BE49-F238E27FC236}">
                <a16:creationId xmlns:a16="http://schemas.microsoft.com/office/drawing/2014/main" id="{EAEEE448-03C2-4016-8972-9F3C0E25A5B3}"/>
              </a:ext>
            </a:extLst>
          </p:cNvPr>
          <p:cNvGrpSpPr/>
          <p:nvPr/>
        </p:nvGrpSpPr>
        <p:grpSpPr>
          <a:xfrm>
            <a:off x="4343400" y="3115638"/>
            <a:ext cx="4572000" cy="2964925"/>
            <a:chOff x="4250193" y="3055194"/>
            <a:chExt cx="4665207" cy="3025369"/>
          </a:xfrm>
        </p:grpSpPr>
        <p:pic>
          <p:nvPicPr>
            <p:cNvPr id="8" name="Picture 7">
              <a:extLst>
                <a:ext uri="{FF2B5EF4-FFF2-40B4-BE49-F238E27FC236}">
                  <a16:creationId xmlns:a16="http://schemas.microsoft.com/office/drawing/2014/main" id="{1DE46C25-9B85-4B0F-83D4-DCCC696179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11823" y="3344558"/>
              <a:ext cx="3575959" cy="2446642"/>
            </a:xfrm>
            <a:prstGeom prst="rect">
              <a:avLst/>
            </a:prstGeom>
          </p:spPr>
        </p:pic>
        <p:pic>
          <p:nvPicPr>
            <p:cNvPr id="7" name="Picture 6">
              <a:extLst>
                <a:ext uri="{FF2B5EF4-FFF2-40B4-BE49-F238E27FC236}">
                  <a16:creationId xmlns:a16="http://schemas.microsoft.com/office/drawing/2014/main" id="{B915833C-7FE7-421D-A468-6654BAD5CE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0193" y="3055194"/>
              <a:ext cx="4665207" cy="3025369"/>
            </a:xfrm>
            <a:prstGeom prst="rect">
              <a:avLst/>
            </a:prstGeom>
          </p:spPr>
        </p:pic>
      </p:grpSp>
    </p:spTree>
    <p:extLst>
      <p:ext uri="{BB962C8B-B14F-4D97-AF65-F5344CB8AC3E}">
        <p14:creationId xmlns:p14="http://schemas.microsoft.com/office/powerpoint/2010/main" val="29960849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dirty="0"/>
              <a:t>PDPDCS Resources</a:t>
            </a:r>
            <a:endParaRPr lang="en-US" dirty="0"/>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49</a:t>
            </a:fld>
            <a:endParaRPr lang="en-US" dirty="0"/>
          </a:p>
        </p:txBody>
      </p:sp>
      <p:sp>
        <p:nvSpPr>
          <p:cNvPr id="4" name="Content Placeholder 3"/>
          <p:cNvSpPr>
            <a:spLocks noGrp="1"/>
          </p:cNvSpPr>
          <p:nvPr>
            <p:ph sz="quarter" idx="1"/>
          </p:nvPr>
        </p:nvSpPr>
        <p:spPr>
          <a:xfrm>
            <a:off x="269420" y="1539240"/>
            <a:ext cx="8605159" cy="4495800"/>
          </a:xfrm>
        </p:spPr>
        <p:txBody>
          <a:bodyPr>
            <a:normAutofit lnSpcReduction="10000"/>
          </a:bodyPr>
          <a:lstStyle/>
          <a:p>
            <a:pPr marL="0" indent="0">
              <a:buNone/>
              <a:defRPr/>
            </a:pPr>
            <a:r>
              <a:rPr lang="en-US" sz="3500" dirty="0"/>
              <a:t>Service obligation resources for grantees and scholars:</a:t>
            </a:r>
          </a:p>
          <a:p>
            <a:pPr>
              <a:defRPr/>
            </a:pPr>
            <a:r>
              <a:rPr lang="en-US" sz="3000" dirty="0"/>
              <a:t>Pre-Scholarship Agreements (PSA) and Exit Certifications (EC) </a:t>
            </a:r>
            <a:r>
              <a:rPr lang="en-US" sz="2600" dirty="0"/>
              <a:t>(</a:t>
            </a:r>
            <a:r>
              <a:rPr lang="en-US" sz="2600" dirty="0">
                <a:hlinkClick r:id="rId3"/>
              </a:rPr>
              <a:t>https://pdp.ed.gov/OSEP/Home/Agreements/</a:t>
            </a:r>
            <a:r>
              <a:rPr lang="en-US" sz="2600" dirty="0"/>
              <a:t>)</a:t>
            </a:r>
          </a:p>
          <a:p>
            <a:pPr>
              <a:defRPr/>
            </a:pPr>
            <a:r>
              <a:rPr lang="en-US" sz="3000" dirty="0"/>
              <a:t>2006 Service Obligation Regulations </a:t>
            </a:r>
            <a:r>
              <a:rPr lang="en-US" sz="2600" dirty="0"/>
              <a:t>(</a:t>
            </a:r>
            <a:r>
              <a:rPr lang="en-US" sz="2600" dirty="0">
                <a:hlinkClick r:id="rId4"/>
              </a:rPr>
              <a:t>https://pdp.ed.gov/OSEP/Regulation/ProgramRegs2006</a:t>
            </a:r>
            <a:r>
              <a:rPr lang="en-US" sz="2600" dirty="0"/>
              <a:t>)</a:t>
            </a:r>
          </a:p>
          <a:p>
            <a:pPr>
              <a:defRPr/>
            </a:pPr>
            <a:r>
              <a:rPr lang="en-US" sz="3000" dirty="0"/>
              <a:t>Regulatory Frequently Asked Questions available at: </a:t>
            </a:r>
            <a:r>
              <a:rPr lang="en-US" sz="2600" dirty="0"/>
              <a:t>(</a:t>
            </a:r>
            <a:r>
              <a:rPr lang="en-US" sz="2600" dirty="0">
                <a:hlinkClick r:id="rId5"/>
              </a:rPr>
              <a:t>https://pdp.ed.gov/OSEP/Home/regulatoryfaqs</a:t>
            </a:r>
            <a:r>
              <a:rPr lang="en-US" sz="2600" dirty="0"/>
              <a:t>)</a:t>
            </a:r>
          </a:p>
        </p:txBody>
      </p:sp>
    </p:spTree>
    <p:extLst>
      <p:ext uri="{BB962C8B-B14F-4D97-AF65-F5344CB8AC3E}">
        <p14:creationId xmlns:p14="http://schemas.microsoft.com/office/powerpoint/2010/main" val="1448153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Pre-scholarship Agreements (PSA) and Exit Certifications (EC) (cont.)</a:t>
            </a:r>
            <a:endParaRPr lang="en-US" sz="4000" dirty="0"/>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5</a:t>
            </a:fld>
            <a:endParaRPr lang="en-US" dirty="0"/>
          </a:p>
        </p:txBody>
      </p:sp>
      <p:sp>
        <p:nvSpPr>
          <p:cNvPr id="4" name="Content Placeholder 3"/>
          <p:cNvSpPr>
            <a:spLocks noGrp="1"/>
          </p:cNvSpPr>
          <p:nvPr>
            <p:ph sz="quarter" idx="1"/>
          </p:nvPr>
        </p:nvSpPr>
        <p:spPr>
          <a:xfrm>
            <a:off x="304800" y="1524000"/>
            <a:ext cx="8305800" cy="1191835"/>
          </a:xfrm>
        </p:spPr>
        <p:txBody>
          <a:bodyPr>
            <a:normAutofit/>
          </a:bodyPr>
          <a:lstStyle/>
          <a:p>
            <a:pPr marL="0" indent="0">
              <a:buNone/>
            </a:pPr>
            <a:r>
              <a:rPr lang="en-US" sz="3200" dirty="0"/>
              <a:t>Note the instructions for uploading the documents into the PDPDCS</a:t>
            </a:r>
          </a:p>
        </p:txBody>
      </p:sp>
      <p:grpSp>
        <p:nvGrpSpPr>
          <p:cNvPr id="17" name="Group 16">
            <a:extLst>
              <a:ext uri="{FF2B5EF4-FFF2-40B4-BE49-F238E27FC236}">
                <a16:creationId xmlns:a16="http://schemas.microsoft.com/office/drawing/2014/main" id="{A1815A69-4E59-4F01-9902-1885A7B94188}"/>
              </a:ext>
            </a:extLst>
          </p:cNvPr>
          <p:cNvGrpSpPr/>
          <p:nvPr/>
        </p:nvGrpSpPr>
        <p:grpSpPr>
          <a:xfrm>
            <a:off x="148912" y="3047999"/>
            <a:ext cx="4346888" cy="2971799"/>
            <a:chOff x="76200" y="3047999"/>
            <a:chExt cx="4346888" cy="2971799"/>
          </a:xfrm>
        </p:grpSpPr>
        <p:sp>
          <p:nvSpPr>
            <p:cNvPr id="15" name="Rectangle: Rounded Corners 14">
              <a:extLst>
                <a:ext uri="{FF2B5EF4-FFF2-40B4-BE49-F238E27FC236}">
                  <a16:creationId xmlns:a16="http://schemas.microsoft.com/office/drawing/2014/main" id="{AB6A7308-100D-44CF-A342-FC5F2EFE0A49}"/>
                </a:ext>
              </a:extLst>
            </p:cNvPr>
            <p:cNvSpPr/>
            <p:nvPr/>
          </p:nvSpPr>
          <p:spPr>
            <a:xfrm>
              <a:off x="76200" y="3047999"/>
              <a:ext cx="4346888" cy="2971799"/>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rPr>
                <a:t>Pre-Scholarship Agreement</a:t>
              </a:r>
            </a:p>
          </p:txBody>
        </p:sp>
        <p:grpSp>
          <p:nvGrpSpPr>
            <p:cNvPr id="9" name="Group 8">
              <a:extLst>
                <a:ext uri="{FF2B5EF4-FFF2-40B4-BE49-F238E27FC236}">
                  <a16:creationId xmlns:a16="http://schemas.microsoft.com/office/drawing/2014/main" id="{A3B35A66-218B-4DD0-BE7F-AF5BCE97C434}"/>
                </a:ext>
              </a:extLst>
            </p:cNvPr>
            <p:cNvGrpSpPr/>
            <p:nvPr/>
          </p:nvGrpSpPr>
          <p:grpSpPr>
            <a:xfrm>
              <a:off x="139987" y="3773317"/>
              <a:ext cx="4187271" cy="1914318"/>
              <a:chOff x="2097309" y="2328038"/>
              <a:chExt cx="4863031" cy="1979981"/>
            </a:xfrm>
          </p:grpSpPr>
          <p:pic>
            <p:nvPicPr>
              <p:cNvPr id="6" name="Picture 5">
                <a:extLst>
                  <a:ext uri="{FF2B5EF4-FFF2-40B4-BE49-F238E27FC236}">
                    <a16:creationId xmlns:a16="http://schemas.microsoft.com/office/drawing/2014/main" id="{7EF1C234-9297-4ACA-90EE-CBFBD5274F39}"/>
                  </a:ext>
                </a:extLst>
              </p:cNvPr>
              <p:cNvPicPr>
                <a:picLocks noChangeAspect="1"/>
              </p:cNvPicPr>
              <p:nvPr/>
            </p:nvPicPr>
            <p:blipFill rotWithShape="1">
              <a:blip r:embed="rId3">
                <a:extLst>
                  <a:ext uri="{28A0092B-C50C-407E-A947-70E740481C1C}">
                    <a14:useLocalDpi xmlns:a14="http://schemas.microsoft.com/office/drawing/2010/main" val="0"/>
                  </a:ext>
                </a:extLst>
              </a:blip>
              <a:srcRect l="8063" t="21605" r="10118" b="5112"/>
              <a:stretch/>
            </p:blipFill>
            <p:spPr>
              <a:xfrm>
                <a:off x="2097309" y="2328038"/>
                <a:ext cx="4863031" cy="1979981"/>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id="{D50C20E4-A989-487F-A443-B77E953C7AD2}"/>
                  </a:ext>
                </a:extLst>
              </p:cNvPr>
              <p:cNvSpPr/>
              <p:nvPr/>
            </p:nvSpPr>
            <p:spPr>
              <a:xfrm>
                <a:off x="2214071" y="3731967"/>
                <a:ext cx="4629506" cy="517757"/>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EED00870-0887-4BA2-96D3-677A2773348F}"/>
              </a:ext>
            </a:extLst>
          </p:cNvPr>
          <p:cNvGrpSpPr/>
          <p:nvPr/>
        </p:nvGrpSpPr>
        <p:grpSpPr>
          <a:xfrm>
            <a:off x="4648200" y="3047999"/>
            <a:ext cx="4346887" cy="2971799"/>
            <a:chOff x="4648200" y="3047999"/>
            <a:chExt cx="4346887" cy="2971799"/>
          </a:xfrm>
        </p:grpSpPr>
        <p:sp>
          <p:nvSpPr>
            <p:cNvPr id="14" name="Rectangle: Rounded Corners 13">
              <a:extLst>
                <a:ext uri="{FF2B5EF4-FFF2-40B4-BE49-F238E27FC236}">
                  <a16:creationId xmlns:a16="http://schemas.microsoft.com/office/drawing/2014/main" id="{6A9C2362-4D7F-4748-BBBA-C4A0887D2671}"/>
                </a:ext>
              </a:extLst>
            </p:cNvPr>
            <p:cNvSpPr/>
            <p:nvPr/>
          </p:nvSpPr>
          <p:spPr>
            <a:xfrm>
              <a:off x="4648200" y="3047999"/>
              <a:ext cx="4346887" cy="2971799"/>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tx1"/>
                  </a:solidFill>
                </a:rPr>
                <a:t>Exit Certification</a:t>
              </a:r>
            </a:p>
          </p:txBody>
        </p:sp>
        <p:grpSp>
          <p:nvGrpSpPr>
            <p:cNvPr id="12" name="Group 11">
              <a:extLst>
                <a:ext uri="{FF2B5EF4-FFF2-40B4-BE49-F238E27FC236}">
                  <a16:creationId xmlns:a16="http://schemas.microsoft.com/office/drawing/2014/main" id="{3A37BA99-68C5-45E2-A1BE-72DE521936B2}"/>
                </a:ext>
              </a:extLst>
            </p:cNvPr>
            <p:cNvGrpSpPr/>
            <p:nvPr/>
          </p:nvGrpSpPr>
          <p:grpSpPr>
            <a:xfrm>
              <a:off x="4722932" y="3774173"/>
              <a:ext cx="4187271" cy="1914318"/>
              <a:chOff x="3784831" y="3199466"/>
              <a:chExt cx="4858428" cy="2310769"/>
            </a:xfrm>
          </p:grpSpPr>
          <p:pic>
            <p:nvPicPr>
              <p:cNvPr id="10" name="Picture 9">
                <a:extLst>
                  <a:ext uri="{FF2B5EF4-FFF2-40B4-BE49-F238E27FC236}">
                    <a16:creationId xmlns:a16="http://schemas.microsoft.com/office/drawing/2014/main" id="{FA78A041-B005-43E8-AC4D-32C60E6552AD}"/>
                  </a:ext>
                </a:extLst>
              </p:cNvPr>
              <p:cNvPicPr>
                <a:picLocks noChangeAspect="1"/>
              </p:cNvPicPr>
              <p:nvPr/>
            </p:nvPicPr>
            <p:blipFill rotWithShape="1">
              <a:blip r:embed="rId4">
                <a:extLst>
                  <a:ext uri="{28A0092B-C50C-407E-A947-70E740481C1C}">
                    <a14:useLocalDpi xmlns:a14="http://schemas.microsoft.com/office/drawing/2010/main" val="0"/>
                  </a:ext>
                </a:extLst>
              </a:blip>
              <a:srcRect b="12431"/>
              <a:stretch/>
            </p:blipFill>
            <p:spPr>
              <a:xfrm>
                <a:off x="3784831" y="3199466"/>
                <a:ext cx="4858428" cy="2310769"/>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07A2F47D-14A7-46CC-96E3-9B6B9FA8A135}"/>
                  </a:ext>
                </a:extLst>
              </p:cNvPr>
              <p:cNvSpPr/>
              <p:nvPr/>
            </p:nvSpPr>
            <p:spPr>
              <a:xfrm>
                <a:off x="3962400" y="4779658"/>
                <a:ext cx="4495800" cy="630542"/>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spTree>
    <p:extLst>
      <p:ext uri="{BB962C8B-B14F-4D97-AF65-F5344CB8AC3E}">
        <p14:creationId xmlns:p14="http://schemas.microsoft.com/office/powerpoint/2010/main" val="31699552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Discussion</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50</a:t>
            </a:fld>
            <a:endParaRPr lang="en-US" dirty="0"/>
          </a:p>
        </p:txBody>
      </p:sp>
      <p:sp>
        <p:nvSpPr>
          <p:cNvPr id="4" name="Content Placeholder 3"/>
          <p:cNvSpPr>
            <a:spLocks noGrp="1"/>
          </p:cNvSpPr>
          <p:nvPr>
            <p:ph sz="quarter" idx="1"/>
          </p:nvPr>
        </p:nvSpPr>
        <p:spPr/>
        <p:txBody>
          <a:bodyPr>
            <a:normAutofit/>
          </a:bodyPr>
          <a:lstStyle/>
          <a:p>
            <a:pPr marL="0" indent="0" algn="ctr">
              <a:buNone/>
            </a:pPr>
            <a:r>
              <a:rPr lang="en-US" sz="4800" b="1" dirty="0"/>
              <a:t>More questions?</a:t>
            </a:r>
          </a:p>
          <a:p>
            <a:pPr marL="0" indent="0" algn="ctr">
              <a:buNone/>
            </a:pPr>
            <a:r>
              <a:rPr lang="en-US" b="1" i="1" dirty="0"/>
              <a:t>PDPDCS Help Desk</a:t>
            </a:r>
          </a:p>
          <a:p>
            <a:pPr marL="365760" lvl="1" indent="0" algn="ctr">
              <a:buNone/>
            </a:pPr>
            <a:r>
              <a:rPr lang="en-US" dirty="0"/>
              <a:t>Support available from 8 am to 8 pm EST</a:t>
            </a:r>
          </a:p>
          <a:p>
            <a:pPr marL="365760" lvl="1" indent="0" algn="ctr">
              <a:buNone/>
            </a:pPr>
            <a:r>
              <a:rPr lang="en-US" dirty="0"/>
              <a:t>Monday through Friday</a:t>
            </a:r>
          </a:p>
          <a:p>
            <a:pPr marL="365760" lvl="1" indent="0" algn="ctr">
              <a:buNone/>
            </a:pPr>
            <a:r>
              <a:rPr lang="en-US" dirty="0"/>
              <a:t>1-800-285-6276</a:t>
            </a:r>
          </a:p>
          <a:p>
            <a:pPr marL="365760" lvl="1" indent="0" algn="ctr">
              <a:buNone/>
            </a:pPr>
            <a:r>
              <a:rPr lang="en-US" dirty="0"/>
              <a:t>For TTY dial 711 for your state’s Relay Service Provider</a:t>
            </a:r>
          </a:p>
          <a:p>
            <a:pPr marL="365760" lvl="1" indent="0" algn="ctr">
              <a:buNone/>
            </a:pPr>
            <a:r>
              <a:rPr lang="en-US" dirty="0">
                <a:hlinkClick r:id="rId3"/>
              </a:rPr>
              <a:t>serviceobligation@ed.gov</a:t>
            </a:r>
            <a:endParaRPr lang="en-US" dirty="0"/>
          </a:p>
          <a:p>
            <a:endParaRPr lang="en-US" dirty="0"/>
          </a:p>
        </p:txBody>
      </p:sp>
    </p:spTree>
    <p:extLst>
      <p:ext uri="{BB962C8B-B14F-4D97-AF65-F5344CB8AC3E}">
        <p14:creationId xmlns:p14="http://schemas.microsoft.com/office/powerpoint/2010/main" val="3661317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 Questionnaire</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51</a:t>
            </a:fld>
            <a:endParaRPr lang="en-US" dirty="0"/>
          </a:p>
        </p:txBody>
      </p:sp>
      <p:sp>
        <p:nvSpPr>
          <p:cNvPr id="4" name="Content Placeholder 3"/>
          <p:cNvSpPr>
            <a:spLocks noGrp="1"/>
          </p:cNvSpPr>
          <p:nvPr>
            <p:ph sz="quarter" idx="1"/>
          </p:nvPr>
        </p:nvSpPr>
        <p:spPr>
          <a:xfrm>
            <a:off x="482239" y="1828800"/>
            <a:ext cx="8153400" cy="4495800"/>
          </a:xfrm>
          <a:noFill/>
        </p:spPr>
        <p:txBody>
          <a:bodyPr>
            <a:normAutofit/>
          </a:bodyPr>
          <a:lstStyle/>
          <a:p>
            <a:pPr marL="0" indent="0" algn="ctr">
              <a:buNone/>
            </a:pPr>
            <a:r>
              <a:rPr lang="en-US" sz="3200" b="1" dirty="0"/>
              <a:t>Please provide feedback on today’s training to improve our support of grantees and scholars:</a:t>
            </a:r>
          </a:p>
          <a:p>
            <a:pPr marL="0" indent="0" algn="ctr">
              <a:buNone/>
            </a:pPr>
            <a:r>
              <a:rPr lang="en-US" sz="3200" b="1" dirty="0">
                <a:hlinkClick r:id="rId3"/>
              </a:rPr>
              <a:t>https://www.surveymonkey.com/r/QZVJP8T</a:t>
            </a:r>
            <a:r>
              <a:rPr lang="en-US" sz="3200" b="1" dirty="0"/>
              <a:t>  </a:t>
            </a:r>
          </a:p>
          <a:p>
            <a:endParaRPr lang="en-US" dirty="0"/>
          </a:p>
        </p:txBody>
      </p:sp>
    </p:spTree>
    <p:extLst>
      <p:ext uri="{BB962C8B-B14F-4D97-AF65-F5344CB8AC3E}">
        <p14:creationId xmlns:p14="http://schemas.microsoft.com/office/powerpoint/2010/main" val="154654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52" y="212724"/>
            <a:ext cx="8153400" cy="990600"/>
          </a:xfrm>
        </p:spPr>
        <p:txBody>
          <a:bodyPr>
            <a:normAutofit fontScale="90000"/>
          </a:bodyPr>
          <a:lstStyle/>
          <a:p>
            <a:r>
              <a:rPr lang="en-US" sz="4000" dirty="0"/>
              <a:t>Pre-scholarship Agreements (PSA) and Exit Certifications (EC) (cont.)</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6</a:t>
            </a:fld>
            <a:endParaRPr lang="en-US" dirty="0"/>
          </a:p>
        </p:txBody>
      </p:sp>
      <p:sp>
        <p:nvSpPr>
          <p:cNvPr id="4" name="Content Placeholder 3"/>
          <p:cNvSpPr>
            <a:spLocks noGrp="1"/>
          </p:cNvSpPr>
          <p:nvPr>
            <p:ph sz="quarter" idx="1"/>
          </p:nvPr>
        </p:nvSpPr>
        <p:spPr>
          <a:xfrm>
            <a:off x="284252" y="1524000"/>
            <a:ext cx="8478748" cy="4572000"/>
          </a:xfrm>
        </p:spPr>
        <p:txBody>
          <a:bodyPr>
            <a:normAutofit/>
          </a:bodyPr>
          <a:lstStyle/>
          <a:p>
            <a:pPr marL="0" indent="0">
              <a:buNone/>
            </a:pPr>
            <a:r>
              <a:rPr lang="en-US" sz="3200" dirty="0"/>
              <a:t>Instructions for completing Exit Certification items 3, 4 and 5</a:t>
            </a:r>
          </a:p>
        </p:txBody>
      </p:sp>
      <p:pic>
        <p:nvPicPr>
          <p:cNvPr id="10" name="Picture 9">
            <a:extLst>
              <a:ext uri="{FF2B5EF4-FFF2-40B4-BE49-F238E27FC236}">
                <a16:creationId xmlns:a16="http://schemas.microsoft.com/office/drawing/2014/main" id="{522B583A-26C6-4B20-81A4-917FD34245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787459"/>
            <a:ext cx="6591773" cy="3272175"/>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65939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rmAutofit fontScale="90000"/>
          </a:bodyPr>
          <a:lstStyle/>
          <a:p>
            <a:r>
              <a:rPr lang="en-US" dirty="0"/>
              <a:t>Pre-scholarship Agreements (PSA) and Exit Certifications (EC) (cont.)</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7</a:t>
            </a:fld>
            <a:endParaRPr lang="en-US" dirty="0"/>
          </a:p>
        </p:txBody>
      </p:sp>
      <p:sp>
        <p:nvSpPr>
          <p:cNvPr id="4" name="Content Placeholder 3"/>
          <p:cNvSpPr>
            <a:spLocks noGrp="1"/>
          </p:cNvSpPr>
          <p:nvPr>
            <p:ph sz="quarter" idx="1"/>
          </p:nvPr>
        </p:nvSpPr>
        <p:spPr>
          <a:xfrm>
            <a:off x="612648" y="1600200"/>
            <a:ext cx="8153400" cy="5029200"/>
          </a:xfrm>
        </p:spPr>
        <p:txBody>
          <a:bodyPr>
            <a:normAutofit/>
          </a:bodyPr>
          <a:lstStyle/>
          <a:p>
            <a:endParaRPr lang="en-US" sz="6300" dirty="0"/>
          </a:p>
          <a:p>
            <a:endParaRPr lang="en-US" sz="3200" dirty="0"/>
          </a:p>
          <a:p>
            <a:endParaRPr lang="en-US" sz="3200" dirty="0"/>
          </a:p>
          <a:p>
            <a:endParaRPr lang="en-US" sz="3200" dirty="0"/>
          </a:p>
          <a:p>
            <a:endParaRPr lang="en-US" dirty="0"/>
          </a:p>
        </p:txBody>
      </p:sp>
      <p:graphicFrame>
        <p:nvGraphicFramePr>
          <p:cNvPr id="10" name="Table 9">
            <a:extLst>
              <a:ext uri="{FF2B5EF4-FFF2-40B4-BE49-F238E27FC236}">
                <a16:creationId xmlns:a16="http://schemas.microsoft.com/office/drawing/2014/main" id="{2E89643B-2A21-49ED-B4FB-979042AA0154}"/>
              </a:ext>
            </a:extLst>
          </p:cNvPr>
          <p:cNvGraphicFramePr>
            <a:graphicFrameLocks noGrp="1"/>
          </p:cNvGraphicFramePr>
          <p:nvPr>
            <p:extLst>
              <p:ext uri="{D42A27DB-BD31-4B8C-83A1-F6EECF244321}">
                <p14:modId xmlns:p14="http://schemas.microsoft.com/office/powerpoint/2010/main" val="1933404562"/>
              </p:ext>
            </p:extLst>
          </p:nvPr>
        </p:nvGraphicFramePr>
        <p:xfrm>
          <a:off x="341376" y="1471879"/>
          <a:ext cx="8461248" cy="4547921"/>
        </p:xfrm>
        <a:graphic>
          <a:graphicData uri="http://schemas.openxmlformats.org/drawingml/2006/table">
            <a:tbl>
              <a:tblPr firstRow="1" firstCol="1" bandRow="1">
                <a:tableStyleId>{5C22544A-7EE6-4342-B048-85BDC9FD1C3A}</a:tableStyleId>
              </a:tblPr>
              <a:tblGrid>
                <a:gridCol w="2097024">
                  <a:extLst>
                    <a:ext uri="{9D8B030D-6E8A-4147-A177-3AD203B41FA5}">
                      <a16:colId xmlns:a16="http://schemas.microsoft.com/office/drawing/2014/main" val="3085093090"/>
                    </a:ext>
                  </a:extLst>
                </a:gridCol>
                <a:gridCol w="3313176">
                  <a:extLst>
                    <a:ext uri="{9D8B030D-6E8A-4147-A177-3AD203B41FA5}">
                      <a16:colId xmlns:a16="http://schemas.microsoft.com/office/drawing/2014/main" val="230520511"/>
                    </a:ext>
                  </a:extLst>
                </a:gridCol>
                <a:gridCol w="3051048">
                  <a:extLst>
                    <a:ext uri="{9D8B030D-6E8A-4147-A177-3AD203B41FA5}">
                      <a16:colId xmlns:a16="http://schemas.microsoft.com/office/drawing/2014/main" val="3730205410"/>
                    </a:ext>
                  </a:extLst>
                </a:gridCol>
              </a:tblGrid>
              <a:tr h="412051">
                <a:tc>
                  <a:txBody>
                    <a:bodyPr/>
                    <a:lstStyle/>
                    <a:p>
                      <a:endParaRPr lang="en-US" sz="2000" dirty="0"/>
                    </a:p>
                  </a:txBody>
                  <a:tcPr>
                    <a:solidFill>
                      <a:srgbClr val="243352"/>
                    </a:solidFill>
                  </a:tcPr>
                </a:tc>
                <a:tc>
                  <a:txBody>
                    <a:bodyPr/>
                    <a:lstStyle/>
                    <a:p>
                      <a:r>
                        <a:rPr lang="en-US" sz="1800" dirty="0"/>
                        <a:t>Pre-Scholarship Agreements</a:t>
                      </a:r>
                    </a:p>
                  </a:txBody>
                  <a:tcPr>
                    <a:solidFill>
                      <a:srgbClr val="243352"/>
                    </a:solidFill>
                  </a:tcPr>
                </a:tc>
                <a:tc>
                  <a:txBody>
                    <a:bodyPr/>
                    <a:lstStyle/>
                    <a:p>
                      <a:r>
                        <a:rPr lang="en-US" sz="1800" dirty="0"/>
                        <a:t>Exit Certifications</a:t>
                      </a:r>
                    </a:p>
                  </a:txBody>
                  <a:tcPr>
                    <a:solidFill>
                      <a:srgbClr val="243352"/>
                    </a:solidFill>
                  </a:tcPr>
                </a:tc>
                <a:extLst>
                  <a:ext uri="{0D108BD9-81ED-4DB2-BD59-A6C34878D82A}">
                    <a16:rowId xmlns:a16="http://schemas.microsoft.com/office/drawing/2014/main" val="3981401199"/>
                  </a:ext>
                </a:extLst>
              </a:tr>
              <a:tr h="1182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When do scholars and grantees sign the agreement?</a:t>
                      </a:r>
                    </a:p>
                  </a:txBody>
                  <a:tcPr>
                    <a:solidFill>
                      <a:srgbClr val="24335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Upon officially enrolling in the grant supported program, sign and complete a PSA.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Upon scholar’s exit from the program, sign and complete an EC.</a:t>
                      </a:r>
                    </a:p>
                  </a:txBody>
                  <a:tcPr/>
                </a:tc>
                <a:extLst>
                  <a:ext uri="{0D108BD9-81ED-4DB2-BD59-A6C34878D82A}">
                    <a16:rowId xmlns:a16="http://schemas.microsoft.com/office/drawing/2014/main" val="1722566465"/>
                  </a:ext>
                </a:extLst>
              </a:tr>
              <a:tr h="799593">
                <a:tc>
                  <a:txBody>
                    <a:bodyPr/>
                    <a:lstStyle/>
                    <a:p>
                      <a:r>
                        <a:rPr lang="en-US" sz="2000" dirty="0"/>
                        <a:t>When do I upload the agreement?</a:t>
                      </a:r>
                    </a:p>
                  </a:txBody>
                  <a:tcPr>
                    <a:solidFill>
                      <a:srgbClr val="243352"/>
                    </a:solidFill>
                  </a:tcPr>
                </a:tc>
                <a:tc>
                  <a:txBody>
                    <a:bodyPr/>
                    <a:lstStyle/>
                    <a:p>
                      <a:pPr marL="0" indent="0">
                        <a:buFont typeface="Arial" panose="020B0604020202020204" pitchFamily="34" charset="0"/>
                        <a:buNone/>
                      </a:pPr>
                      <a:r>
                        <a:rPr lang="en-US" sz="2000" dirty="0"/>
                        <a:t>Upload within 30 days of the scholar’s enrollment.</a:t>
                      </a:r>
                    </a:p>
                  </a:txBody>
                  <a:tcPr/>
                </a:tc>
                <a:tc>
                  <a:txBody>
                    <a:bodyPr/>
                    <a:lstStyle/>
                    <a:p>
                      <a:r>
                        <a:rPr lang="en-US" sz="2000" dirty="0"/>
                        <a:t>Upload within 30 days of the scholar’s exit.</a:t>
                      </a:r>
                    </a:p>
                  </a:txBody>
                  <a:tcPr/>
                </a:tc>
                <a:extLst>
                  <a:ext uri="{0D108BD9-81ED-4DB2-BD59-A6C34878D82A}">
                    <a16:rowId xmlns:a16="http://schemas.microsoft.com/office/drawing/2014/main" val="2057884516"/>
                  </a:ext>
                </a:extLst>
              </a:tr>
              <a:tr h="2025637">
                <a:tc>
                  <a:txBody>
                    <a:bodyPr/>
                    <a:lstStyle/>
                    <a:p>
                      <a:r>
                        <a:rPr lang="en-US" sz="2000" dirty="0"/>
                        <a:t>What should I check prior to uploading?</a:t>
                      </a:r>
                    </a:p>
                  </a:txBody>
                  <a:tcPr>
                    <a:solidFill>
                      <a:srgbClr val="243352"/>
                    </a:solidFill>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Ensure</a:t>
                      </a:r>
                      <a:r>
                        <a:rPr lang="en-US" sz="2000" baseline="0" dirty="0"/>
                        <a:t> y</a:t>
                      </a:r>
                      <a:r>
                        <a:rPr lang="en-US" sz="2000" dirty="0"/>
                        <a:t>ou are using the correct version (OMB Control Number: 1820-0686 Expiration: 8/31/2020),</a:t>
                      </a:r>
                    </a:p>
                    <a:p>
                      <a:pPr marL="285750" indent="-285750">
                        <a:buFont typeface="Arial" panose="020B0604020202020204" pitchFamily="34" charset="0"/>
                        <a:buChar char="•"/>
                      </a:pPr>
                      <a:r>
                        <a:rPr lang="en-US" sz="2000" dirty="0"/>
                        <a:t>All pages are included, </a:t>
                      </a:r>
                    </a:p>
                    <a:p>
                      <a:pPr marL="285750" indent="-285750">
                        <a:buFont typeface="Arial" panose="020B0604020202020204" pitchFamily="34" charset="0"/>
                        <a:buChar char="•"/>
                      </a:pPr>
                      <a:r>
                        <a:rPr lang="en-US" sz="2000" dirty="0"/>
                        <a:t>All entries are written legibly and the forms are signed by both the scholar</a:t>
                      </a:r>
                      <a:r>
                        <a:rPr lang="en-US" sz="2000" baseline="0" dirty="0"/>
                        <a:t> and grantee, and</a:t>
                      </a:r>
                    </a:p>
                    <a:p>
                      <a:pPr marL="285750" indent="-285750">
                        <a:buFont typeface="Arial" panose="020B0604020202020204" pitchFamily="34" charset="0"/>
                        <a:buChar char="•"/>
                      </a:pPr>
                      <a:r>
                        <a:rPr lang="en-US" sz="2000" baseline="0" dirty="0"/>
                        <a:t>Social security numbers are redacted.</a:t>
                      </a:r>
                      <a:endParaRPr lang="en-US" sz="2000" dirty="0"/>
                    </a:p>
                  </a:txBody>
                  <a:tcPr/>
                </a:tc>
                <a:tc hMerge="1">
                  <a:txBody>
                    <a:bodyPr/>
                    <a:lstStyle/>
                    <a:p>
                      <a:endParaRPr lang="en-US" dirty="0"/>
                    </a:p>
                  </a:txBody>
                  <a:tcPr/>
                </a:tc>
                <a:extLst>
                  <a:ext uri="{0D108BD9-81ED-4DB2-BD59-A6C34878D82A}">
                    <a16:rowId xmlns:a16="http://schemas.microsoft.com/office/drawing/2014/main" val="387812558"/>
                  </a:ext>
                </a:extLst>
              </a:tr>
            </a:tbl>
          </a:graphicData>
        </a:graphic>
      </p:graphicFrame>
    </p:spTree>
    <p:extLst>
      <p:ext uri="{BB962C8B-B14F-4D97-AF65-F5344CB8AC3E}">
        <p14:creationId xmlns:p14="http://schemas.microsoft.com/office/powerpoint/2010/main" val="1624851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990600"/>
          </a:xfrm>
        </p:spPr>
        <p:txBody>
          <a:bodyPr>
            <a:normAutofit fontScale="90000"/>
          </a:bodyPr>
          <a:lstStyle/>
          <a:p>
            <a:r>
              <a:rPr lang="en-US" dirty="0"/>
              <a:t>Pre-scholarship Agreements (PSA) and Exit Certifications (EC) (cont.)</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8</a:t>
            </a:fld>
            <a:endParaRPr lang="en-US" dirty="0"/>
          </a:p>
        </p:txBody>
      </p:sp>
      <p:sp>
        <p:nvSpPr>
          <p:cNvPr id="17" name="Rectangle 3">
            <a:extLst>
              <a:ext uri="{FF2B5EF4-FFF2-40B4-BE49-F238E27FC236}">
                <a16:creationId xmlns:a16="http://schemas.microsoft.com/office/drawing/2014/main" id="{A6105994-E984-4E02-AF39-E421825C2F89}"/>
              </a:ext>
            </a:extLst>
          </p:cNvPr>
          <p:cNvSpPr>
            <a:spLocks noGrp="1" noChangeArrowheads="1"/>
          </p:cNvSpPr>
          <p:nvPr>
            <p:ph idx="1"/>
          </p:nvPr>
        </p:nvSpPr>
        <p:spPr>
          <a:xfrm>
            <a:off x="152400" y="1600200"/>
            <a:ext cx="8153400" cy="4495800"/>
          </a:xfrm>
        </p:spPr>
        <p:txBody>
          <a:bodyPr>
            <a:normAutofit/>
          </a:bodyPr>
          <a:lstStyle/>
          <a:p>
            <a:r>
              <a:rPr lang="en-US" sz="2400" dirty="0"/>
              <a:t>Grantees will not be able to submit scholar records without these documents.</a:t>
            </a:r>
          </a:p>
        </p:txBody>
      </p:sp>
      <p:grpSp>
        <p:nvGrpSpPr>
          <p:cNvPr id="6" name="Group 5">
            <a:extLst>
              <a:ext uri="{FF2B5EF4-FFF2-40B4-BE49-F238E27FC236}">
                <a16:creationId xmlns:a16="http://schemas.microsoft.com/office/drawing/2014/main" id="{976690E0-0758-48ED-B34D-28F4579F1756}"/>
              </a:ext>
            </a:extLst>
          </p:cNvPr>
          <p:cNvGrpSpPr/>
          <p:nvPr/>
        </p:nvGrpSpPr>
        <p:grpSpPr>
          <a:xfrm>
            <a:off x="3947561" y="2667000"/>
            <a:ext cx="5158339" cy="3552999"/>
            <a:chOff x="3859730" y="2566901"/>
            <a:chExt cx="5158339" cy="3552999"/>
          </a:xfrm>
        </p:grpSpPr>
        <p:pic>
          <p:nvPicPr>
            <p:cNvPr id="19" name="Picture 18">
              <a:extLst>
                <a:ext uri="{FF2B5EF4-FFF2-40B4-BE49-F238E27FC236}">
                  <a16:creationId xmlns:a16="http://schemas.microsoft.com/office/drawing/2014/main" id="{F213D118-437C-49B5-A0DF-A50A22B29401}"/>
                </a:ext>
              </a:extLst>
            </p:cNvPr>
            <p:cNvPicPr>
              <a:picLocks noChangeAspect="1"/>
            </p:cNvPicPr>
            <p:nvPr/>
          </p:nvPicPr>
          <p:blipFill rotWithShape="1">
            <a:blip r:embed="rId3">
              <a:extLst>
                <a:ext uri="{28A0092B-C50C-407E-A947-70E740481C1C}">
                  <a14:useLocalDpi xmlns:a14="http://schemas.microsoft.com/office/drawing/2010/main" val="0"/>
                </a:ext>
              </a:extLst>
            </a:blip>
            <a:srcRect r="3084"/>
            <a:stretch/>
          </p:blipFill>
          <p:spPr>
            <a:xfrm>
              <a:off x="4510986" y="2895600"/>
              <a:ext cx="3865573" cy="2501860"/>
            </a:xfrm>
            <a:prstGeom prst="rect">
              <a:avLst/>
            </a:prstGeom>
          </p:spPr>
        </p:pic>
        <p:pic>
          <p:nvPicPr>
            <p:cNvPr id="20" name="Picture 19">
              <a:extLst>
                <a:ext uri="{FF2B5EF4-FFF2-40B4-BE49-F238E27FC236}">
                  <a16:creationId xmlns:a16="http://schemas.microsoft.com/office/drawing/2014/main" id="{23796AEB-4B15-40F7-BEEA-82515C1676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9730" y="2566901"/>
              <a:ext cx="5158339" cy="3552999"/>
            </a:xfrm>
            <a:prstGeom prst="rect">
              <a:avLst/>
            </a:prstGeom>
          </p:spPr>
        </p:pic>
        <p:sp>
          <p:nvSpPr>
            <p:cNvPr id="21" name="Rectangle 20">
              <a:extLst>
                <a:ext uri="{FF2B5EF4-FFF2-40B4-BE49-F238E27FC236}">
                  <a16:creationId xmlns:a16="http://schemas.microsoft.com/office/drawing/2014/main" id="{BBE0EFE6-6615-4683-B1F9-E68BC9E5E0F2}"/>
                </a:ext>
              </a:extLst>
            </p:cNvPr>
            <p:cNvSpPr/>
            <p:nvPr/>
          </p:nvSpPr>
          <p:spPr>
            <a:xfrm>
              <a:off x="5715000" y="4191001"/>
              <a:ext cx="1447800" cy="1524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B12E9788-A56E-46A4-BF09-A8AD2FBFA89B}"/>
              </a:ext>
            </a:extLst>
          </p:cNvPr>
          <p:cNvSpPr/>
          <p:nvPr/>
        </p:nvSpPr>
        <p:spPr>
          <a:xfrm>
            <a:off x="152400" y="2425844"/>
            <a:ext cx="4267200" cy="3136756"/>
          </a:xfrm>
          <a:prstGeom prst="rect">
            <a:avLst/>
          </a:prstGeom>
        </p:spPr>
        <p:txBody>
          <a:bodyPr wrap="square">
            <a:spAutoFit/>
          </a:bodyPr>
          <a:lstStyle/>
          <a:p>
            <a:pPr marL="320040" indent="-320040">
              <a:spcBef>
                <a:spcPts val="700"/>
              </a:spcBef>
              <a:buClr>
                <a:srgbClr val="243352"/>
              </a:buClr>
              <a:buSzPct val="100000"/>
              <a:buFont typeface="Arial" panose="020B0604020202020204" pitchFamily="34" charset="0"/>
              <a:buChar char="•"/>
            </a:pPr>
            <a:r>
              <a:rPr lang="en-US" sz="2400" dirty="0">
                <a:solidFill>
                  <a:prstClr val="black"/>
                </a:solidFill>
              </a:rPr>
              <a:t>Grantees should review to ensure the scholar’s SSN is redacted.</a:t>
            </a:r>
          </a:p>
          <a:p>
            <a:pPr marL="320040" indent="-320040">
              <a:spcBef>
                <a:spcPts val="700"/>
              </a:spcBef>
              <a:buClr>
                <a:srgbClr val="243352"/>
              </a:buClr>
              <a:buSzPct val="100000"/>
              <a:buFont typeface="Arial" panose="020B0604020202020204" pitchFamily="34" charset="0"/>
              <a:buChar char="•"/>
            </a:pPr>
            <a:r>
              <a:rPr lang="en-US" sz="2400" dirty="0"/>
              <a:t>Grantees may be responsible for repayment of grant funds in cases where they do not have a valid signed PSA and EC for a scholar. </a:t>
            </a:r>
          </a:p>
        </p:txBody>
      </p:sp>
    </p:spTree>
    <p:extLst>
      <p:ext uri="{BB962C8B-B14F-4D97-AF65-F5344CB8AC3E}">
        <p14:creationId xmlns:p14="http://schemas.microsoft.com/office/powerpoint/2010/main" val="3392191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I need to tell my scholars about their service obligation?</a:t>
            </a:r>
          </a:p>
        </p:txBody>
      </p:sp>
      <p:sp>
        <p:nvSpPr>
          <p:cNvPr id="3" name="Slide Number Placeholder 2"/>
          <p:cNvSpPr>
            <a:spLocks noGrp="1"/>
          </p:cNvSpPr>
          <p:nvPr>
            <p:ph type="sldNum" sz="quarter" idx="12"/>
          </p:nvPr>
        </p:nvSpPr>
        <p:spPr/>
        <p:txBody>
          <a:bodyPr>
            <a:normAutofit fontScale="62500" lnSpcReduction="20000"/>
          </a:bodyPr>
          <a:lstStyle/>
          <a:p>
            <a:fld id="{78FEA6AD-5963-42A3-B799-50DDE2FA9A33}" type="slidenum">
              <a:rPr lang="en-US" smtClean="0"/>
              <a:pPr/>
              <a:t>9</a:t>
            </a:fld>
            <a:endParaRPr lang="en-US" dirty="0"/>
          </a:p>
        </p:txBody>
      </p:sp>
      <p:sp>
        <p:nvSpPr>
          <p:cNvPr id="8" name="Rectangle 7">
            <a:extLst>
              <a:ext uri="{FF2B5EF4-FFF2-40B4-BE49-F238E27FC236}">
                <a16:creationId xmlns:a16="http://schemas.microsoft.com/office/drawing/2014/main" id="{D992FAAA-F4D2-43D7-A805-3EBE862B33B0}"/>
              </a:ext>
            </a:extLst>
          </p:cNvPr>
          <p:cNvSpPr/>
          <p:nvPr/>
        </p:nvSpPr>
        <p:spPr>
          <a:xfrm>
            <a:off x="290245" y="1600200"/>
            <a:ext cx="6598881" cy="1077218"/>
          </a:xfrm>
          <a:prstGeom prst="rect">
            <a:avLst/>
          </a:prstGeom>
        </p:spPr>
        <p:txBody>
          <a:bodyPr wrap="square">
            <a:spAutoFit/>
          </a:bodyPr>
          <a:lstStyle/>
          <a:p>
            <a:r>
              <a:rPr lang="en-US" sz="3200" dirty="0"/>
              <a:t>Clearly explain the following to your scholars before they accept funding:</a:t>
            </a:r>
          </a:p>
        </p:txBody>
      </p:sp>
      <p:sp>
        <p:nvSpPr>
          <p:cNvPr id="9" name="Rectangle: Rounded Corners 8">
            <a:extLst>
              <a:ext uri="{FF2B5EF4-FFF2-40B4-BE49-F238E27FC236}">
                <a16:creationId xmlns:a16="http://schemas.microsoft.com/office/drawing/2014/main" id="{EABADA84-FA44-40F8-AE74-BC3E3E0085BD}"/>
              </a:ext>
            </a:extLst>
          </p:cNvPr>
          <p:cNvSpPr/>
          <p:nvPr/>
        </p:nvSpPr>
        <p:spPr>
          <a:xfrm>
            <a:off x="246580" y="3688141"/>
            <a:ext cx="8650840" cy="2314540"/>
          </a:xfrm>
          <a:prstGeom prst="roundRect">
            <a:avLst>
              <a:gd name="adj" fmla="val 10710"/>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3">
            <a:extLst>
              <a:ext uri="{FF2B5EF4-FFF2-40B4-BE49-F238E27FC236}">
                <a16:creationId xmlns:a16="http://schemas.microsoft.com/office/drawing/2014/main" id="{5706DF57-23B8-4065-89D2-8C69D6CB4732}"/>
              </a:ext>
            </a:extLst>
          </p:cNvPr>
          <p:cNvSpPr txBox="1">
            <a:spLocks noChangeArrowheads="1"/>
          </p:cNvSpPr>
          <p:nvPr/>
        </p:nvSpPr>
        <p:spPr>
          <a:xfrm>
            <a:off x="431639" y="3740855"/>
            <a:ext cx="8305800" cy="2261825"/>
          </a:xfrm>
          <a:prstGeom prst="rect">
            <a:avLst/>
          </a:prstGeom>
        </p:spPr>
        <p:txBody>
          <a:bodyPr vert="horz">
            <a:normAutofit fontScale="92500" lnSpcReduction="20000"/>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285750" indent="-285750"/>
            <a:r>
              <a:rPr lang="en-US" sz="2400" dirty="0"/>
              <a:t>Exiting prior to one academic year of enrollment requires a cash payback (no option for fulfillment through service)</a:t>
            </a:r>
            <a:endParaRPr lang="en-US" sz="2800" dirty="0"/>
          </a:p>
          <a:p>
            <a:pPr marL="285750" indent="-285750"/>
            <a:r>
              <a:rPr lang="en-US" sz="2400" dirty="0"/>
              <a:t>After one academic year scholars may begin fulfilling their obligation through service</a:t>
            </a:r>
          </a:p>
          <a:p>
            <a:pPr marL="285750" indent="-285750"/>
            <a:r>
              <a:rPr lang="en-US" sz="2400" dirty="0"/>
              <a:t>Log into the PDPDCS and submit eligible employment information to receive credit towards their service obligation </a:t>
            </a:r>
          </a:p>
          <a:p>
            <a:pPr marL="285750" indent="-285750"/>
            <a:r>
              <a:rPr lang="en-US" sz="2400" dirty="0"/>
              <a:t>Update employment information annually</a:t>
            </a:r>
          </a:p>
        </p:txBody>
      </p:sp>
      <p:pic>
        <p:nvPicPr>
          <p:cNvPr id="12" name="Picture 11">
            <a:extLst>
              <a:ext uri="{FF2B5EF4-FFF2-40B4-BE49-F238E27FC236}">
                <a16:creationId xmlns:a16="http://schemas.microsoft.com/office/drawing/2014/main" id="{0C5CF634-E9C4-471C-80CB-CE332A64EB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51" b="-2837"/>
          <a:stretch/>
        </p:blipFill>
        <p:spPr>
          <a:xfrm>
            <a:off x="6934200" y="1420097"/>
            <a:ext cx="1676399" cy="2336333"/>
          </a:xfrm>
          <a:prstGeom prst="rect">
            <a:avLst/>
          </a:prstGeom>
        </p:spPr>
      </p:pic>
    </p:spTree>
    <p:extLst>
      <p:ext uri="{BB962C8B-B14F-4D97-AF65-F5344CB8AC3E}">
        <p14:creationId xmlns:p14="http://schemas.microsoft.com/office/powerpoint/2010/main" val="32328537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21645</TotalTime>
  <Words>5163</Words>
  <Application>Microsoft Macintosh PowerPoint</Application>
  <PresentationFormat>On-screen Show (4:3)</PresentationFormat>
  <Paragraphs>420</Paragraphs>
  <Slides>51</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Arial</vt:lpstr>
      <vt:lpstr>Calibri</vt:lpstr>
      <vt:lpstr>Franklin Gothic Book</vt:lpstr>
      <vt:lpstr>Franklin Gothic Heavy</vt:lpstr>
      <vt:lpstr>Franklin Gothic Medium</vt:lpstr>
      <vt:lpstr>Wingdings</vt:lpstr>
      <vt:lpstr>Wingdings 2</vt:lpstr>
      <vt:lpstr>Median</vt:lpstr>
      <vt:lpstr>Personnel Development Program Data Collection System (PDPDCS)    polly maccini, OSEP Aaron Petrillo, Anlar AMAnda PIErce, Westat </vt:lpstr>
      <vt:lpstr>Training Agenda</vt:lpstr>
      <vt:lpstr>Important PDPDCS Reminders</vt:lpstr>
      <vt:lpstr>Pre-scholarship Agreements (PSA) and Exit Certifications (EC)</vt:lpstr>
      <vt:lpstr>Pre-scholarship Agreements (PSA) and Exit Certifications (EC) (cont.)</vt:lpstr>
      <vt:lpstr>Pre-scholarship Agreements (PSA) and Exit Certifications (EC) (cont.)</vt:lpstr>
      <vt:lpstr>Pre-scholarship Agreements (PSA) and Exit Certifications (EC) (cont.)</vt:lpstr>
      <vt:lpstr>Pre-scholarship Agreements (PSA) and Exit Certifications (EC) (cont.)</vt:lpstr>
      <vt:lpstr>What do I need to tell my scholars about their service obligation?</vt:lpstr>
      <vt:lpstr>What do I need to tell my scholars about their service obligation?</vt:lpstr>
      <vt:lpstr>How does OSEP use the data that grantees report? </vt:lpstr>
      <vt:lpstr>When do I need to update my scholars’ records?</vt:lpstr>
      <vt:lpstr>Actions to complete in the PDPDCS</vt:lpstr>
      <vt:lpstr>Overview of Activities to Complete in the PDPDCS</vt:lpstr>
      <vt:lpstr>Step       : Log into the PDPDCS</vt:lpstr>
      <vt:lpstr>Step       : Review your data summary</vt:lpstr>
      <vt:lpstr>Step       : Add new scholars</vt:lpstr>
      <vt:lpstr>Step       : Update Section G</vt:lpstr>
      <vt:lpstr>Step       : Update Section H</vt:lpstr>
      <vt:lpstr>PowerPoint Presentation</vt:lpstr>
      <vt:lpstr>Step       : Enter exit information for scholars no longer enrolled </vt:lpstr>
      <vt:lpstr>Step       : Enter exit information for scholars no longer enrolled </vt:lpstr>
      <vt:lpstr>Step       : Enter exit information for scholars no longer enrolled </vt:lpstr>
      <vt:lpstr>Step       : Submit Data for ALL Scholars by the Deadline</vt:lpstr>
      <vt:lpstr>Timely Submission</vt:lpstr>
      <vt:lpstr>How do I reset my password?</vt:lpstr>
      <vt:lpstr>Why aren’t I (or my scholars) receiving emails from the PDPDCS?</vt:lpstr>
      <vt:lpstr>Why should I add a secondary user?</vt:lpstr>
      <vt:lpstr>How do I know if my scholars have logged into the PDPDCS?</vt:lpstr>
      <vt:lpstr>My scholar is still enrolled. Should I submit his/her record?</vt:lpstr>
      <vt:lpstr>Changes to the PDPDCS</vt:lpstr>
      <vt:lpstr>Changes to the PDPDCS:  Emails when Scholars Graduate/Exit</vt:lpstr>
      <vt:lpstr>Upcoming Changes to PDPDCS: Digital Scholar Agreements</vt:lpstr>
      <vt:lpstr>Upcoming Changes to PDPDCS: Digital Scholar Agreements (cont.)</vt:lpstr>
      <vt:lpstr>Changes to the PDPDCS: Multifactor Authentication (MFA)?</vt:lpstr>
      <vt:lpstr>Why use MFA for the PDPDCS?</vt:lpstr>
      <vt:lpstr>What You Need to Enroll</vt:lpstr>
      <vt:lpstr>Enrolling in MFA for the PDPDCS</vt:lpstr>
      <vt:lpstr>Enrolling in MFA for the PDPDCS</vt:lpstr>
      <vt:lpstr>Enrolling in MFA for the PDPDCS</vt:lpstr>
      <vt:lpstr>Enrolling in MFA for the PDPDCS</vt:lpstr>
      <vt:lpstr>Enrolling in MFA for the PDPDCS</vt:lpstr>
      <vt:lpstr>Enrolling in MFA for the PDPDCS</vt:lpstr>
      <vt:lpstr>Signing into the PDPDCS in the Future</vt:lpstr>
      <vt:lpstr>MFA Frequently Asked Questions</vt:lpstr>
      <vt:lpstr>MFA Frequently Asked Questions (cont.)</vt:lpstr>
      <vt:lpstr>Resources and Support</vt:lpstr>
      <vt:lpstr>PDPDCS Resources</vt:lpstr>
      <vt:lpstr>PDPDCS Resources</vt:lpstr>
      <vt:lpstr>Questions and Discussion</vt:lpstr>
      <vt:lpstr>Feedback Questionnaire</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Personnel Development Program Scholar Data Report: Using the Data to Improve Program Performance</dc:title>
  <dc:creator>schroll_k</dc:creator>
  <cp:lastModifiedBy>Michelle Bloom</cp:lastModifiedBy>
  <cp:revision>494</cp:revision>
  <cp:lastPrinted>2019-01-29T16:29:20Z</cp:lastPrinted>
  <dcterms:created xsi:type="dcterms:W3CDTF">2011-06-24T15:29:44Z</dcterms:created>
  <dcterms:modified xsi:type="dcterms:W3CDTF">2019-01-29T16:29:25Z</dcterms:modified>
</cp:coreProperties>
</file>